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0"/>
  </p:notesMasterIdLst>
  <p:sldIdLst>
    <p:sldId id="256" r:id="rId2"/>
    <p:sldId id="375" r:id="rId3"/>
    <p:sldId id="376" r:id="rId4"/>
    <p:sldId id="377" r:id="rId5"/>
    <p:sldId id="378" r:id="rId6"/>
    <p:sldId id="382" r:id="rId7"/>
    <p:sldId id="383" r:id="rId8"/>
    <p:sldId id="385" r:id="rId9"/>
    <p:sldId id="386" r:id="rId10"/>
    <p:sldId id="440" r:id="rId11"/>
    <p:sldId id="387" r:id="rId12"/>
    <p:sldId id="388" r:id="rId13"/>
    <p:sldId id="389" r:id="rId14"/>
    <p:sldId id="390" r:id="rId15"/>
    <p:sldId id="391" r:id="rId16"/>
    <p:sldId id="392" r:id="rId17"/>
    <p:sldId id="393" r:id="rId18"/>
    <p:sldId id="416" r:id="rId19"/>
    <p:sldId id="417" r:id="rId20"/>
    <p:sldId id="394" r:id="rId21"/>
    <p:sldId id="395" r:id="rId22"/>
    <p:sldId id="396" r:id="rId23"/>
    <p:sldId id="398" r:id="rId24"/>
    <p:sldId id="400" r:id="rId25"/>
    <p:sldId id="401" r:id="rId26"/>
    <p:sldId id="402" r:id="rId27"/>
    <p:sldId id="403" r:id="rId28"/>
    <p:sldId id="404" r:id="rId29"/>
    <p:sldId id="405" r:id="rId30"/>
    <p:sldId id="399" r:id="rId31"/>
    <p:sldId id="406" r:id="rId32"/>
    <p:sldId id="407" r:id="rId33"/>
    <p:sldId id="408" r:id="rId34"/>
    <p:sldId id="409" r:id="rId35"/>
    <p:sldId id="410" r:id="rId36"/>
    <p:sldId id="411" r:id="rId37"/>
    <p:sldId id="412" r:id="rId38"/>
    <p:sldId id="413" r:id="rId39"/>
    <p:sldId id="414" r:id="rId40"/>
    <p:sldId id="379" r:id="rId41"/>
    <p:sldId id="436" r:id="rId42"/>
    <p:sldId id="437" r:id="rId43"/>
    <p:sldId id="397" r:id="rId44"/>
    <p:sldId id="418" r:id="rId45"/>
    <p:sldId id="420" r:id="rId46"/>
    <p:sldId id="419" r:id="rId47"/>
    <p:sldId id="421" r:id="rId48"/>
    <p:sldId id="422" r:id="rId49"/>
    <p:sldId id="423" r:id="rId50"/>
    <p:sldId id="434" r:id="rId51"/>
    <p:sldId id="424" r:id="rId52"/>
    <p:sldId id="425" r:id="rId53"/>
    <p:sldId id="426" r:id="rId54"/>
    <p:sldId id="428" r:id="rId55"/>
    <p:sldId id="427" r:id="rId56"/>
    <p:sldId id="439" r:id="rId57"/>
    <p:sldId id="429" r:id="rId58"/>
    <p:sldId id="438" r:id="rId59"/>
    <p:sldId id="433" r:id="rId60"/>
    <p:sldId id="430" r:id="rId61"/>
    <p:sldId id="435" r:id="rId62"/>
    <p:sldId id="432" r:id="rId63"/>
    <p:sldId id="441" r:id="rId64"/>
    <p:sldId id="442" r:id="rId65"/>
    <p:sldId id="443" r:id="rId66"/>
    <p:sldId id="380" r:id="rId67"/>
    <p:sldId id="284" r:id="rId68"/>
    <p:sldId id="285" r:id="rId6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8"/>
  </p:normalViewPr>
  <p:slideViewPr>
    <p:cSldViewPr snapToGrid="0">
      <p:cViewPr varScale="1">
        <p:scale>
          <a:sx n="107" d="100"/>
          <a:sy n="107" d="100"/>
        </p:scale>
        <p:origin x="736"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71" Type="http://schemas.openxmlformats.org/officeDocument/2006/relationships/presProps" Target="presProps.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tiff>
</file>

<file path=ppt/media/image54.tiff>
</file>

<file path=ppt/media/image55.tiff>
</file>

<file path=ppt/media/image56.png>
</file>

<file path=ppt/media/image57.png>
</file>

<file path=ppt/media/image58.jp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409928-B102-49DA-BC3F-B1429420C51E}" type="datetimeFigureOut">
              <a:rPr lang="zh-CN" altLang="en-US" smtClean="0"/>
              <a:t>2018/6/14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9AB100-8CEC-4F04-AC2A-8CE442937768}" type="slidenum">
              <a:rPr lang="zh-CN" altLang="en-US" smtClean="0"/>
              <a:t>‹#›</a:t>
            </a:fld>
            <a:endParaRPr lang="zh-CN" altLang="en-US"/>
          </a:p>
        </p:txBody>
      </p:sp>
    </p:spTree>
    <p:extLst>
      <p:ext uri="{BB962C8B-B14F-4D97-AF65-F5344CB8AC3E}">
        <p14:creationId xmlns:p14="http://schemas.microsoft.com/office/powerpoint/2010/main" val="24035102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47</a:t>
            </a:fld>
            <a:endParaRPr lang="zh-CN" altLang="en-US"/>
          </a:p>
        </p:txBody>
      </p:sp>
    </p:spTree>
    <p:extLst>
      <p:ext uri="{BB962C8B-B14F-4D97-AF65-F5344CB8AC3E}">
        <p14:creationId xmlns:p14="http://schemas.microsoft.com/office/powerpoint/2010/main" val="33726691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56</a:t>
            </a:fld>
            <a:endParaRPr lang="zh-CN" altLang="en-US"/>
          </a:p>
        </p:txBody>
      </p:sp>
    </p:spTree>
    <p:extLst>
      <p:ext uri="{BB962C8B-B14F-4D97-AF65-F5344CB8AC3E}">
        <p14:creationId xmlns:p14="http://schemas.microsoft.com/office/powerpoint/2010/main" val="3435594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57</a:t>
            </a:fld>
            <a:endParaRPr lang="zh-CN" altLang="en-US"/>
          </a:p>
        </p:txBody>
      </p:sp>
    </p:spTree>
    <p:extLst>
      <p:ext uri="{BB962C8B-B14F-4D97-AF65-F5344CB8AC3E}">
        <p14:creationId xmlns:p14="http://schemas.microsoft.com/office/powerpoint/2010/main" val="40686203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58</a:t>
            </a:fld>
            <a:endParaRPr lang="zh-CN" altLang="en-US"/>
          </a:p>
        </p:txBody>
      </p:sp>
    </p:spTree>
    <p:extLst>
      <p:ext uri="{BB962C8B-B14F-4D97-AF65-F5344CB8AC3E}">
        <p14:creationId xmlns:p14="http://schemas.microsoft.com/office/powerpoint/2010/main" val="5737089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60</a:t>
            </a:fld>
            <a:endParaRPr lang="zh-CN" altLang="en-US"/>
          </a:p>
        </p:txBody>
      </p:sp>
    </p:spTree>
    <p:extLst>
      <p:ext uri="{BB962C8B-B14F-4D97-AF65-F5344CB8AC3E}">
        <p14:creationId xmlns:p14="http://schemas.microsoft.com/office/powerpoint/2010/main" val="2217155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61</a:t>
            </a:fld>
            <a:endParaRPr lang="zh-CN" altLang="en-US"/>
          </a:p>
        </p:txBody>
      </p:sp>
    </p:spTree>
    <p:extLst>
      <p:ext uri="{BB962C8B-B14F-4D97-AF65-F5344CB8AC3E}">
        <p14:creationId xmlns:p14="http://schemas.microsoft.com/office/powerpoint/2010/main" val="25651176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62</a:t>
            </a:fld>
            <a:endParaRPr lang="zh-CN" altLang="en-US"/>
          </a:p>
        </p:txBody>
      </p:sp>
    </p:spTree>
    <p:extLst>
      <p:ext uri="{BB962C8B-B14F-4D97-AF65-F5344CB8AC3E}">
        <p14:creationId xmlns:p14="http://schemas.microsoft.com/office/powerpoint/2010/main" val="409238932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63</a:t>
            </a:fld>
            <a:endParaRPr lang="zh-CN" altLang="en-US"/>
          </a:p>
        </p:txBody>
      </p:sp>
    </p:spTree>
    <p:extLst>
      <p:ext uri="{BB962C8B-B14F-4D97-AF65-F5344CB8AC3E}">
        <p14:creationId xmlns:p14="http://schemas.microsoft.com/office/powerpoint/2010/main" val="4896427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64</a:t>
            </a:fld>
            <a:endParaRPr lang="zh-CN" altLang="en-US"/>
          </a:p>
        </p:txBody>
      </p:sp>
    </p:spTree>
    <p:extLst>
      <p:ext uri="{BB962C8B-B14F-4D97-AF65-F5344CB8AC3E}">
        <p14:creationId xmlns:p14="http://schemas.microsoft.com/office/powerpoint/2010/main" val="18896972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65</a:t>
            </a:fld>
            <a:endParaRPr lang="zh-CN" altLang="en-US"/>
          </a:p>
        </p:txBody>
      </p:sp>
    </p:spTree>
    <p:extLst>
      <p:ext uri="{BB962C8B-B14F-4D97-AF65-F5344CB8AC3E}">
        <p14:creationId xmlns:p14="http://schemas.microsoft.com/office/powerpoint/2010/main" val="4124173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48</a:t>
            </a:fld>
            <a:endParaRPr lang="zh-CN" altLang="en-US"/>
          </a:p>
        </p:txBody>
      </p:sp>
    </p:spTree>
    <p:extLst>
      <p:ext uri="{BB962C8B-B14F-4D97-AF65-F5344CB8AC3E}">
        <p14:creationId xmlns:p14="http://schemas.microsoft.com/office/powerpoint/2010/main" val="8691708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49</a:t>
            </a:fld>
            <a:endParaRPr lang="zh-CN" altLang="en-US"/>
          </a:p>
        </p:txBody>
      </p:sp>
    </p:spTree>
    <p:extLst>
      <p:ext uri="{BB962C8B-B14F-4D97-AF65-F5344CB8AC3E}">
        <p14:creationId xmlns:p14="http://schemas.microsoft.com/office/powerpoint/2010/main" val="358394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50</a:t>
            </a:fld>
            <a:endParaRPr lang="zh-CN" altLang="en-US"/>
          </a:p>
        </p:txBody>
      </p:sp>
    </p:spTree>
    <p:extLst>
      <p:ext uri="{BB962C8B-B14F-4D97-AF65-F5344CB8AC3E}">
        <p14:creationId xmlns:p14="http://schemas.microsoft.com/office/powerpoint/2010/main" val="19394634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51</a:t>
            </a:fld>
            <a:endParaRPr lang="zh-CN" altLang="en-US"/>
          </a:p>
        </p:txBody>
      </p:sp>
    </p:spTree>
    <p:extLst>
      <p:ext uri="{BB962C8B-B14F-4D97-AF65-F5344CB8AC3E}">
        <p14:creationId xmlns:p14="http://schemas.microsoft.com/office/powerpoint/2010/main" val="15871474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52</a:t>
            </a:fld>
            <a:endParaRPr lang="zh-CN" altLang="en-US"/>
          </a:p>
        </p:txBody>
      </p:sp>
    </p:spTree>
    <p:extLst>
      <p:ext uri="{BB962C8B-B14F-4D97-AF65-F5344CB8AC3E}">
        <p14:creationId xmlns:p14="http://schemas.microsoft.com/office/powerpoint/2010/main" val="1944471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53</a:t>
            </a:fld>
            <a:endParaRPr lang="zh-CN" altLang="en-US"/>
          </a:p>
        </p:txBody>
      </p:sp>
    </p:spTree>
    <p:extLst>
      <p:ext uri="{BB962C8B-B14F-4D97-AF65-F5344CB8AC3E}">
        <p14:creationId xmlns:p14="http://schemas.microsoft.com/office/powerpoint/2010/main" val="34933412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54</a:t>
            </a:fld>
            <a:endParaRPr lang="zh-CN" altLang="en-US"/>
          </a:p>
        </p:txBody>
      </p:sp>
    </p:spTree>
    <p:extLst>
      <p:ext uri="{BB962C8B-B14F-4D97-AF65-F5344CB8AC3E}">
        <p14:creationId xmlns:p14="http://schemas.microsoft.com/office/powerpoint/2010/main" val="27961277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49AB100-8CEC-4F04-AC2A-8CE442937768}" type="slidenum">
              <a:rPr lang="zh-CN" altLang="en-US" smtClean="0"/>
              <a:t>55</a:t>
            </a:fld>
            <a:endParaRPr lang="zh-CN" altLang="en-US"/>
          </a:p>
        </p:txBody>
      </p:sp>
    </p:spTree>
    <p:extLst>
      <p:ext uri="{BB962C8B-B14F-4D97-AF65-F5344CB8AC3E}">
        <p14:creationId xmlns:p14="http://schemas.microsoft.com/office/powerpoint/2010/main" val="2884044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080957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288477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41383133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sp>
        <p:nvSpPr>
          <p:cNvPr id="4" name="Picture Placeholder 2"/>
          <p:cNvSpPr>
            <a:spLocks noGrp="1"/>
          </p:cNvSpPr>
          <p:nvPr>
            <p:ph type="pic" sz="quarter" idx="10" hasCustomPrompt="1"/>
          </p:nvPr>
        </p:nvSpPr>
        <p:spPr>
          <a:xfrm>
            <a:off x="3315062" y="2529491"/>
            <a:ext cx="5551552" cy="3099507"/>
          </a:xfrm>
          <a:prstGeom prst="rect">
            <a:avLst/>
          </a:prstGeom>
        </p:spPr>
        <p:txBody>
          <a:bodyPr>
            <a:normAutofit/>
          </a:bodyPr>
          <a:lstStyle>
            <a:lvl1pPr>
              <a:defRPr sz="1200" baseline="0"/>
            </a:lvl1pPr>
          </a:lstStyle>
          <a:p>
            <a:r>
              <a:rPr lang="en-US" dirty="0"/>
              <a:t>Drag your picture here and Send to back</a:t>
            </a:r>
          </a:p>
        </p:txBody>
      </p:sp>
    </p:spTree>
    <p:extLst>
      <p:ext uri="{BB962C8B-B14F-4D97-AF65-F5344CB8AC3E}">
        <p14:creationId xmlns:p14="http://schemas.microsoft.com/office/powerpoint/2010/main" val="18969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9794072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714881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0485974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1284709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544070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916899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433245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78CB7DF-692C-4B0D-A779-6487DB63A4DC}" type="datetimeFigureOut">
              <a:rPr lang="zh-CN" altLang="en-US" smtClean="0"/>
              <a:t>2018/6/14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7346351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8CB7DF-692C-4B0D-A779-6487DB63A4DC}" type="datetimeFigureOut">
              <a:rPr lang="zh-CN" altLang="en-US" smtClean="0"/>
              <a:t>2018/6/14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751907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40.png"/></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image" Target="../media/image41.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5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42.png"/></Relationships>
</file>

<file path=ppt/slides/_rels/slide5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5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5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2.xml"/><Relationship Id="rId5" Type="http://schemas.openxmlformats.org/officeDocument/2006/relationships/image" Target="../media/image44.png"/><Relationship Id="rId4" Type="http://schemas.openxmlformats.org/officeDocument/2006/relationships/image" Target="../media/image43.png"/></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46.png"/><Relationship Id="rId4" Type="http://schemas.openxmlformats.org/officeDocument/2006/relationships/image" Target="../media/image45.png"/></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2.xml"/><Relationship Id="rId5" Type="http://schemas.openxmlformats.org/officeDocument/2006/relationships/image" Target="../media/image48.png"/><Relationship Id="rId4" Type="http://schemas.openxmlformats.org/officeDocument/2006/relationships/image" Target="../media/image47.png"/></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6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49.png"/></Relationships>
</file>

<file path=ppt/slides/_rels/slide6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51.png"/><Relationship Id="rId5" Type="http://schemas.openxmlformats.org/officeDocument/2006/relationships/image" Target="../media/image50.png"/><Relationship Id="rId4" Type="http://schemas.openxmlformats.org/officeDocument/2006/relationships/image" Target="../media/image49.png"/></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2.xml"/><Relationship Id="rId5" Type="http://schemas.openxmlformats.org/officeDocument/2006/relationships/image" Target="../media/image53.tiff"/><Relationship Id="rId4" Type="http://schemas.openxmlformats.org/officeDocument/2006/relationships/image" Target="../media/image52.png"/></Relationships>
</file>

<file path=ppt/slides/_rels/slide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2.xml"/><Relationship Id="rId5" Type="http://schemas.openxmlformats.org/officeDocument/2006/relationships/image" Target="../media/image55.tiff"/><Relationship Id="rId4" Type="http://schemas.openxmlformats.org/officeDocument/2006/relationships/image" Target="../media/image54.tiff"/></Relationships>
</file>

<file path=ppt/slides/_rels/slide6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image" Target="../media/image3.png"/><Relationship Id="rId1" Type="http://schemas.openxmlformats.org/officeDocument/2006/relationships/slideLayout" Target="../slideLayouts/slideLayout12.xml"/><Relationship Id="rId4" Type="http://schemas.openxmlformats.org/officeDocument/2006/relationships/image" Target="../media/image57.png"/></Relationships>
</file>

<file path=ppt/slides/_rels/slide67.xml.rels><?xml version="1.0" encoding="UTF-8" standalone="yes"?>
<Relationships xmlns="http://schemas.openxmlformats.org/package/2006/relationships"><Relationship Id="rId2" Type="http://schemas.openxmlformats.org/officeDocument/2006/relationships/image" Target="../media/image58.jpg"/><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15" name="TextBox 100"/>
          <p:cNvSpPr txBox="1"/>
          <p:nvPr/>
        </p:nvSpPr>
        <p:spPr>
          <a:xfrm>
            <a:off x="9537192" y="5999559"/>
            <a:ext cx="2180137" cy="369338"/>
          </a:xfrm>
          <a:prstGeom prst="rect">
            <a:avLst/>
          </a:prstGeom>
          <a:noFill/>
        </p:spPr>
        <p:txBody>
          <a:bodyPr wrap="square" lIns="91445" tIns="45723" rIns="91445" bIns="45723" rtlCol="0">
            <a:spAutoFit/>
          </a:bodyPr>
          <a:lstStyle/>
          <a:p>
            <a:pPr defTabSz="914083"/>
            <a:r>
              <a:rPr lang="id-ID" b="1" i="1" dirty="0">
                <a:solidFill>
                  <a:srgbClr val="06080A"/>
                </a:solidFill>
                <a:latin typeface="仿宋" panose="02010609060101010101" pitchFamily="49" charset="-122"/>
                <a:ea typeface="仿宋" panose="02010609060101010101" pitchFamily="49" charset="-122"/>
                <a:cs typeface="+mn-ea"/>
                <a:sym typeface="+mn-lt"/>
              </a:rPr>
              <a:t>https://netty.io</a:t>
            </a:r>
          </a:p>
        </p:txBody>
      </p:sp>
      <p:pic>
        <p:nvPicPr>
          <p:cNvPr id="5" name="图片 4"/>
          <p:cNvPicPr>
            <a:picLocks noChangeAspect="1"/>
          </p:cNvPicPr>
          <p:nvPr/>
        </p:nvPicPr>
        <p:blipFill>
          <a:blip r:embed="rId2"/>
          <a:stretch>
            <a:fillRect/>
          </a:stretch>
        </p:blipFill>
        <p:spPr>
          <a:xfrm>
            <a:off x="1013989" y="5639317"/>
            <a:ext cx="740525" cy="729741"/>
          </a:xfrm>
          <a:prstGeom prst="rect">
            <a:avLst/>
          </a:prstGeom>
        </p:spPr>
      </p:pic>
      <p:sp>
        <p:nvSpPr>
          <p:cNvPr id="17" name="TextBox 100"/>
          <p:cNvSpPr txBox="1"/>
          <p:nvPr/>
        </p:nvSpPr>
        <p:spPr>
          <a:xfrm>
            <a:off x="1550881" y="5999559"/>
            <a:ext cx="938826" cy="338560"/>
          </a:xfrm>
          <a:prstGeom prst="rect">
            <a:avLst/>
          </a:prstGeom>
          <a:noFill/>
        </p:spPr>
        <p:txBody>
          <a:bodyPr wrap="square" lIns="91445" tIns="45723" rIns="91445" bIns="45723" rtlCol="0">
            <a:spAutoFit/>
          </a:bodyPr>
          <a:lstStyle/>
          <a:p>
            <a:pPr defTabSz="914083"/>
            <a:r>
              <a:rPr lang="id-ID" sz="1600" b="1" i="1" dirty="0">
                <a:solidFill>
                  <a:srgbClr val="06080A"/>
                </a:solidFill>
                <a:latin typeface="仿宋" panose="02010609060101010101" pitchFamily="49" charset="-122"/>
                <a:ea typeface="仿宋" panose="02010609060101010101" pitchFamily="49" charset="-122"/>
                <a:cs typeface="+mn-ea"/>
                <a:sym typeface="+mn-lt"/>
              </a:rPr>
              <a:t>Harry</a:t>
            </a:r>
            <a:endParaRPr lang="id-ID" b="1" i="1" dirty="0">
              <a:solidFill>
                <a:srgbClr val="06080A"/>
              </a:solidFill>
              <a:latin typeface="仿宋" panose="02010609060101010101" pitchFamily="49" charset="-122"/>
              <a:ea typeface="仿宋" panose="02010609060101010101" pitchFamily="49" charset="-122"/>
              <a:cs typeface="+mn-ea"/>
              <a:sym typeface="+mn-lt"/>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16835" y="1545336"/>
            <a:ext cx="5796814" cy="2871149"/>
          </a:xfrm>
          <a:prstGeom prst="rect">
            <a:avLst/>
          </a:prstGeom>
        </p:spPr>
      </p:pic>
    </p:spTree>
    <p:extLst>
      <p:ext uri="{BB962C8B-B14F-4D97-AF65-F5344CB8AC3E}">
        <p14:creationId xmlns:p14="http://schemas.microsoft.com/office/powerpoint/2010/main" val="4072470020"/>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IO </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Stream</a:t>
            </a:r>
            <a:r>
              <a:rPr lang="zh-Hans" altLang="en-US" sz="2800" b="1" dirty="0">
                <a:solidFill>
                  <a:srgbClr val="7030A0"/>
                </a:solidFill>
                <a:latin typeface="仿宋" panose="02010609060101010101" pitchFamily="49" charset="-122"/>
                <a:ea typeface="仿宋" panose="02010609060101010101" pitchFamily="49" charset="-122"/>
                <a:cs typeface="+mn-ea"/>
                <a:sym typeface="+mn-lt"/>
              </a:rPr>
              <a:t> </a:t>
            </a:r>
            <a:r>
              <a:rPr lang="en-US" sz="2800" b="1" dirty="0">
                <a:solidFill>
                  <a:srgbClr val="7030A0"/>
                </a:solidFill>
                <a:latin typeface="仿宋" panose="02010609060101010101" pitchFamily="49" charset="-122"/>
                <a:ea typeface="仿宋" panose="02010609060101010101" pitchFamily="49" charset="-122"/>
                <a:cs typeface="+mn-ea"/>
                <a:sym typeface="+mn-lt"/>
              </a:rPr>
              <a:t>in Java</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a:extLst>
              <a:ext uri="{FF2B5EF4-FFF2-40B4-BE49-F238E27FC236}">
                <a16:creationId xmlns:a16="http://schemas.microsoft.com/office/drawing/2014/main" id="{ADAEC3C1-7637-FE42-B348-5007F0788F11}"/>
              </a:ext>
            </a:extLst>
          </p:cNvPr>
          <p:cNvPicPr>
            <a:picLocks noChangeAspect="1"/>
          </p:cNvPicPr>
          <p:nvPr/>
        </p:nvPicPr>
        <p:blipFill>
          <a:blip r:embed="rId3"/>
          <a:stretch>
            <a:fillRect/>
          </a:stretch>
        </p:blipFill>
        <p:spPr>
          <a:xfrm>
            <a:off x="775136" y="1414443"/>
            <a:ext cx="10514417" cy="5157145"/>
          </a:xfrm>
          <a:prstGeom prst="rect">
            <a:avLst/>
          </a:prstGeom>
        </p:spPr>
      </p:pic>
    </p:spTree>
    <p:extLst>
      <p:ext uri="{BB962C8B-B14F-4D97-AF65-F5344CB8AC3E}">
        <p14:creationId xmlns:p14="http://schemas.microsoft.com/office/powerpoint/2010/main" val="3937593017"/>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Network Services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984885" y="1406080"/>
            <a:ext cx="6838950" cy="3990975"/>
          </a:xfrm>
          <a:prstGeom prst="rect">
            <a:avLst/>
          </a:prstGeom>
        </p:spPr>
      </p:pic>
    </p:spTree>
    <p:extLst>
      <p:ext uri="{BB962C8B-B14F-4D97-AF65-F5344CB8AC3E}">
        <p14:creationId xmlns:p14="http://schemas.microsoft.com/office/powerpoint/2010/main" val="2768895002"/>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Classic Service Designs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1062037" y="1223962"/>
            <a:ext cx="10067925" cy="4410075"/>
          </a:xfrm>
          <a:prstGeom prst="rect">
            <a:avLst/>
          </a:prstGeom>
        </p:spPr>
      </p:pic>
      <p:sp>
        <p:nvSpPr>
          <p:cNvPr id="8" name="TextBox 50"/>
          <p:cNvSpPr txBox="1"/>
          <p:nvPr/>
        </p:nvSpPr>
        <p:spPr>
          <a:xfrm>
            <a:off x="265176" y="5779757"/>
            <a:ext cx="11219688" cy="584775"/>
          </a:xfrm>
          <a:prstGeom prst="rect">
            <a:avLst/>
          </a:prstGeom>
          <a:noFill/>
        </p:spPr>
        <p:txBody>
          <a:bodyPr wrap="square" rtlCol="0">
            <a:spAutoFit/>
          </a:bodyPr>
          <a:lstStyle/>
          <a:p>
            <a:r>
              <a:rPr lang="en-US" altLang="zh-CN" sz="32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Each handler may be started in its own thread</a:t>
            </a:r>
          </a:p>
        </p:txBody>
      </p:sp>
    </p:spTree>
    <p:extLst>
      <p:ext uri="{BB962C8B-B14F-4D97-AF65-F5344CB8AC3E}">
        <p14:creationId xmlns:p14="http://schemas.microsoft.com/office/powerpoint/2010/main" val="2931633987"/>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Classic </a:t>
            </a:r>
            <a:r>
              <a:rPr lang="en-US" sz="2800" b="1" dirty="0" err="1">
                <a:solidFill>
                  <a:srgbClr val="7030A0"/>
                </a:solidFill>
                <a:latin typeface="仿宋" panose="02010609060101010101" pitchFamily="49" charset="-122"/>
                <a:ea typeface="仿宋" panose="02010609060101010101" pitchFamily="49" charset="-122"/>
                <a:cs typeface="+mn-ea"/>
                <a:sym typeface="+mn-lt"/>
              </a:rPr>
              <a:t>ServerSocket</a:t>
            </a:r>
            <a:r>
              <a:rPr lang="en-US" sz="2800" b="1" dirty="0">
                <a:solidFill>
                  <a:srgbClr val="7030A0"/>
                </a:solidFill>
                <a:latin typeface="仿宋" panose="02010609060101010101" pitchFamily="49" charset="-122"/>
                <a:ea typeface="仿宋" panose="02010609060101010101" pitchFamily="49" charset="-122"/>
                <a:cs typeface="+mn-ea"/>
                <a:sym typeface="+mn-lt"/>
              </a:rPr>
              <a:t> Loop</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1401318" y="1303915"/>
            <a:ext cx="7449770" cy="5094541"/>
          </a:xfrm>
          <a:prstGeom prst="rect">
            <a:avLst/>
          </a:prstGeom>
        </p:spPr>
      </p:pic>
    </p:spTree>
    <p:extLst>
      <p:ext uri="{BB962C8B-B14F-4D97-AF65-F5344CB8AC3E}">
        <p14:creationId xmlns:p14="http://schemas.microsoft.com/office/powerpoint/2010/main" val="3405145012"/>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Scalability Goals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775136" y="1225295"/>
            <a:ext cx="7043232" cy="4933569"/>
          </a:xfrm>
          <a:prstGeom prst="rect">
            <a:avLst/>
          </a:prstGeom>
        </p:spPr>
      </p:pic>
    </p:spTree>
    <p:extLst>
      <p:ext uri="{BB962C8B-B14F-4D97-AF65-F5344CB8AC3E}">
        <p14:creationId xmlns:p14="http://schemas.microsoft.com/office/powerpoint/2010/main" val="3952424989"/>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Divide and Conquer</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775136" y="1130784"/>
            <a:ext cx="7160514" cy="4891706"/>
          </a:xfrm>
          <a:prstGeom prst="rect">
            <a:avLst/>
          </a:prstGeom>
        </p:spPr>
      </p:pic>
    </p:spTree>
    <p:extLst>
      <p:ext uri="{BB962C8B-B14F-4D97-AF65-F5344CB8AC3E}">
        <p14:creationId xmlns:p14="http://schemas.microsoft.com/office/powerpoint/2010/main" val="1495438046"/>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Event-driven Designs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775136" y="1130784"/>
            <a:ext cx="7164977" cy="5123712"/>
          </a:xfrm>
          <a:prstGeom prst="rect">
            <a:avLst/>
          </a:prstGeom>
        </p:spPr>
      </p:pic>
    </p:spTree>
    <p:extLst>
      <p:ext uri="{BB962C8B-B14F-4D97-AF65-F5344CB8AC3E}">
        <p14:creationId xmlns:p14="http://schemas.microsoft.com/office/powerpoint/2010/main" val="1998704553"/>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Background: Events in AWT</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2382774" y="1199648"/>
            <a:ext cx="6047994" cy="4304904"/>
          </a:xfrm>
          <a:prstGeom prst="rect">
            <a:avLst/>
          </a:prstGeom>
        </p:spPr>
      </p:pic>
      <p:sp>
        <p:nvSpPr>
          <p:cNvPr id="7" name="TextBox 50"/>
          <p:cNvSpPr txBox="1"/>
          <p:nvPr/>
        </p:nvSpPr>
        <p:spPr>
          <a:xfrm>
            <a:off x="265176" y="5779757"/>
            <a:ext cx="11219688" cy="523220"/>
          </a:xfrm>
          <a:prstGeom prst="rect">
            <a:avLst/>
          </a:prstGeom>
          <a:noFill/>
        </p:spPr>
        <p:txBody>
          <a:bodyPr wrap="square" rtlCol="0">
            <a:spAutoFit/>
          </a:bodyPr>
          <a:lstStyle/>
          <a:p>
            <a:r>
              <a:rPr lang="en-US" altLang="zh-CN" sz="28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Event-driven IO uses similar ideas but in different designs</a:t>
            </a:r>
          </a:p>
        </p:txBody>
      </p:sp>
    </p:spTree>
    <p:extLst>
      <p:ext uri="{BB962C8B-B14F-4D97-AF65-F5344CB8AC3E}">
        <p14:creationId xmlns:p14="http://schemas.microsoft.com/office/powerpoint/2010/main" val="304233077"/>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zh-CN" altLang="en-US" sz="2800" b="1" dirty="0">
                <a:solidFill>
                  <a:srgbClr val="7030A0"/>
                </a:solidFill>
                <a:latin typeface="仿宋" panose="02010609060101010101" pitchFamily="49" charset="-122"/>
                <a:ea typeface="仿宋" panose="02010609060101010101" pitchFamily="49" charset="-122"/>
                <a:cs typeface="+mn-ea"/>
                <a:sym typeface="+mn-lt"/>
              </a:rPr>
              <a:t>线程模型 </a:t>
            </a:r>
            <a:r>
              <a:rPr lang="en-US" sz="2800" b="1" dirty="0" err="1">
                <a:solidFill>
                  <a:srgbClr val="7030A0"/>
                </a:solidFill>
                <a:latin typeface="仿宋" panose="02010609060101010101" pitchFamily="49" charset="-122"/>
                <a:ea typeface="仿宋" panose="02010609060101010101" pitchFamily="49" charset="-122"/>
                <a:cs typeface="+mn-ea"/>
                <a:sym typeface="+mn-lt"/>
              </a:rPr>
              <a:t>Proactor</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和</a:t>
            </a:r>
            <a:r>
              <a:rPr lang="en-US" sz="2800" b="1" dirty="0">
                <a:solidFill>
                  <a:srgbClr val="7030A0"/>
                </a:solidFill>
                <a:latin typeface="仿宋" panose="02010609060101010101" pitchFamily="49" charset="-122"/>
                <a:ea typeface="仿宋" panose="02010609060101010101" pitchFamily="49" charset="-122"/>
                <a:cs typeface="+mn-ea"/>
                <a:sym typeface="+mn-lt"/>
              </a:rPr>
              <a:t>Reactor</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7" name="TextBox 50"/>
          <p:cNvSpPr txBox="1"/>
          <p:nvPr/>
        </p:nvSpPr>
        <p:spPr>
          <a:xfrm>
            <a:off x="775136" y="1953744"/>
            <a:ext cx="11084632" cy="2677656"/>
          </a:xfrm>
          <a:prstGeom prst="rect">
            <a:avLst/>
          </a:prstGeom>
          <a:noFill/>
        </p:spPr>
        <p:txBody>
          <a:bodyPr wrap="square" rtlCol="0">
            <a:spAutoFit/>
          </a:bodyPr>
          <a:lstStyle/>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Proactor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和</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Reactor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是两种经典的多路复用</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模型，主要用于在高并发、高吞吐量的环境中进行</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处理。</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多路复用机制都依赖于一个事件分发器，事件分离器把接收到的客户事件分发到不同的事件处理器中。</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select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epoll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在操作系统级别</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select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epoll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是</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3</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个常用的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多路复用机制，简单了解一下将有助于我们理解</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Proactor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和</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Reactor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a:p>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348918109"/>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zh-CN" altLang="en-US" sz="2800" b="1" dirty="0">
                <a:solidFill>
                  <a:srgbClr val="7030A0"/>
                </a:solidFill>
                <a:latin typeface="仿宋" panose="02010609060101010101" pitchFamily="49" charset="-122"/>
                <a:ea typeface="仿宋" panose="02010609060101010101" pitchFamily="49" charset="-122"/>
                <a:cs typeface="+mn-ea"/>
                <a:sym typeface="+mn-lt"/>
              </a:rPr>
              <a:t>线程模型 </a:t>
            </a:r>
            <a:r>
              <a:rPr lang="en-US" sz="2800" b="1" dirty="0" err="1">
                <a:solidFill>
                  <a:srgbClr val="7030A0"/>
                </a:solidFill>
                <a:latin typeface="仿宋" panose="02010609060101010101" pitchFamily="49" charset="-122"/>
                <a:ea typeface="仿宋" panose="02010609060101010101" pitchFamily="49" charset="-122"/>
                <a:cs typeface="+mn-ea"/>
                <a:sym typeface="+mn-lt"/>
              </a:rPr>
              <a:t>Proactor</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和</a:t>
            </a:r>
            <a:r>
              <a:rPr lang="en-US" sz="2800" b="1" dirty="0">
                <a:solidFill>
                  <a:srgbClr val="7030A0"/>
                </a:solidFill>
                <a:latin typeface="仿宋" panose="02010609060101010101" pitchFamily="49" charset="-122"/>
                <a:ea typeface="仿宋" panose="02010609060101010101" pitchFamily="49" charset="-122"/>
                <a:cs typeface="+mn-ea"/>
                <a:sym typeface="+mn-lt"/>
              </a:rPr>
              <a:t>Reactor</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7" name="TextBox 50"/>
          <p:cNvSpPr txBox="1"/>
          <p:nvPr/>
        </p:nvSpPr>
        <p:spPr>
          <a:xfrm>
            <a:off x="265176" y="1130784"/>
            <a:ext cx="11926824" cy="5632311"/>
          </a:xfrm>
          <a:prstGeom prst="rect">
            <a:avLst/>
          </a:prstGeom>
          <a:noFill/>
        </p:spPr>
        <p:txBody>
          <a:bodyPr wrap="square" rtlCol="0">
            <a:spAutoFit/>
          </a:bodyPr>
          <a:lstStyle/>
          <a:p>
            <a:r>
              <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2.6</a:t>
            </a:r>
            <a:r>
              <a:rPr lang="zh-CN" altLang="en-US"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内核对</a:t>
            </a: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epoll</a:t>
            </a:r>
            <a:r>
              <a:rPr lang="zh-CN" altLang="en-US"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的完全支持</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，使用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epoll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代替传统的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能给网络服务应用带来性能上的提升。</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是一个系统调用，其内核入口函数为</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sys_poll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sys_poll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几乎不做任何处理直接调用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do_sys_poll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do_sys_poll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的执行过程可以分为三个部分：</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1</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，将用户传入的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pollfd</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数组拷贝到内核空间，因为拷贝操作和数组长度相关，时间上这是一个</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）操作，这一步的代码在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do_sys_poll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中包括从函数开始到调用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do_poll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前的部分。</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2</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查询每个文件描述符对应设备的状态，如果该设备尚未就绪，则在该设备的等待队列中加入一项并继续查询下一设备的状态。查询完所有设备后如果没有一个设备就绪，这时则需要挂起当前进程等待，直到设备就绪或者超时，挂起操作是通过调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schedule_timeout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执行的。设备就绪后进程被通知继续运行，这时再次遍历所有设备，以查找就绪设备。这一步因为两次遍历所有设备，时间复杂度也是</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），这里面不包括等待时间。相关代码在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do_poll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函数中。</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3</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，将获得的数据传送到用户空间并执行释放内存和剥离等待队列等善后工作，向用户空间拷贝数据与剥离等待队列等操作的的时间复杂度同样是</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），具体代码包括</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do_sys_poll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函数中调用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do_poll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后到结束的部分。</a:t>
            </a:r>
            <a:endParaRPr lang="en-US" altLang="zh-CN" sz="2400" b="1" dirty="0">
              <a:solidFill>
                <a:srgbClr val="00B05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245667881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What Is a </a:t>
            </a:r>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265176" y="1219696"/>
            <a:ext cx="11487142" cy="5262979"/>
          </a:xfrm>
          <a:prstGeom prst="rect">
            <a:avLst/>
          </a:prstGeom>
          <a:noFill/>
        </p:spPr>
        <p:txBody>
          <a:bodyPr wrap="square" rtlCol="0">
            <a:spAutoFit/>
          </a:bodyPr>
          <a:lstStyle/>
          <a:p>
            <a:r>
              <a:rPr lang="en-US" altLang="zh-CN" sz="2400" b="1" dirty="0">
                <a:solidFill>
                  <a:srgbClr val="FF0000"/>
                </a:solidFill>
                <a:latin typeface="仿宋" panose="02010609060101010101" pitchFamily="49" charset="-122"/>
                <a:ea typeface="仿宋" panose="02010609060101010101" pitchFamily="49" charset="-122"/>
                <a:cs typeface="+mn-ea"/>
                <a:sym typeface="+mn-lt"/>
              </a:rPr>
              <a:t>    </a:t>
            </a:r>
            <a:r>
              <a:rPr lang="en-US" altLang="zh-CN" sz="2400" b="1" dirty="0" err="1">
                <a:solidFill>
                  <a:srgbClr val="FF0000"/>
                </a:solidFill>
                <a:latin typeface="仿宋" panose="02010609060101010101" pitchFamily="49" charset="-122"/>
                <a:ea typeface="仿宋" panose="02010609060101010101" pitchFamily="49" charset="-122"/>
                <a:cs typeface="+mn-ea"/>
                <a:sym typeface="+mn-lt"/>
              </a:rPr>
              <a:t>Netty</a:t>
            </a:r>
            <a:r>
              <a:rPr lang="en-US" altLang="zh-CN" sz="2400" b="1" dirty="0">
                <a:solidFill>
                  <a:srgbClr val="FF0000"/>
                </a:solidFill>
                <a:latin typeface="仿宋" panose="02010609060101010101" pitchFamily="49" charset="-122"/>
                <a:ea typeface="仿宋" panose="02010609060101010101" pitchFamily="49" charset="-122"/>
                <a:cs typeface="+mn-ea"/>
                <a:sym typeface="+mn-lt"/>
              </a:rPr>
              <a:t> is an asynchronous event-driven network application framework </a:t>
            </a:r>
          </a:p>
          <a:p>
            <a:r>
              <a:rPr lang="en-US" altLang="zh-CN" sz="2400" b="1" dirty="0">
                <a:solidFill>
                  <a:srgbClr val="FF0000"/>
                </a:solidFill>
                <a:latin typeface="仿宋" panose="02010609060101010101" pitchFamily="49" charset="-122"/>
                <a:ea typeface="仿宋" panose="02010609060101010101" pitchFamily="49" charset="-122"/>
                <a:cs typeface="+mn-ea"/>
                <a:sym typeface="+mn-lt"/>
              </a:rPr>
              <a:t>for rapid development of maintainable high performance protocol servers &amp; clients.</a:t>
            </a:r>
          </a:p>
          <a:p>
            <a:pPr marL="342900" indent="-342900">
              <a:buFont typeface="Wingdings" panose="05000000000000000000" pitchFamily="2" charset="2"/>
              <a:buChar char="Ø"/>
            </a:pPr>
            <a:r>
              <a:rPr lang="en-US" altLang="zh-CN" sz="2400" b="1" dirty="0" err="1">
                <a:solidFill>
                  <a:srgbClr val="06080A"/>
                </a:solidFill>
                <a:latin typeface="仿宋" panose="02010609060101010101" pitchFamily="49" charset="-122"/>
                <a:ea typeface="仿宋" panose="02010609060101010101" pitchFamily="49" charset="-122"/>
                <a:cs typeface="+mn-ea"/>
                <a:sym typeface="+mn-lt"/>
              </a:rPr>
              <a:t>Netty</a:t>
            </a:r>
            <a:r>
              <a:rPr lang="en-US" altLang="zh-CN" sz="2400" b="1" dirty="0">
                <a:solidFill>
                  <a:srgbClr val="06080A"/>
                </a:solidFill>
                <a:latin typeface="仿宋" panose="02010609060101010101" pitchFamily="49" charset="-122"/>
                <a:ea typeface="仿宋" panose="02010609060101010101" pitchFamily="49" charset="-122"/>
                <a:cs typeface="+mn-ea"/>
                <a:sym typeface="+mn-lt"/>
              </a:rPr>
              <a:t> is a NIO client server framework which enables quick and easy development of network applications such as protocol servers and clients. It greatly simplifies and streamlines network programming such as TCP and UDP socket server.</a:t>
            </a:r>
          </a:p>
          <a:p>
            <a:pPr marL="342900" indent="-342900">
              <a:buFont typeface="Wingdings" panose="05000000000000000000" pitchFamily="2" charset="2"/>
              <a:buChar char="Ø"/>
            </a:pPr>
            <a:r>
              <a:rPr lang="en-US" altLang="zh-CN" sz="2400" b="1" dirty="0">
                <a:solidFill>
                  <a:srgbClr val="06080A"/>
                </a:solidFill>
                <a:latin typeface="仿宋" panose="02010609060101010101" pitchFamily="49" charset="-122"/>
                <a:ea typeface="仿宋" panose="02010609060101010101" pitchFamily="49" charset="-122"/>
                <a:cs typeface="+mn-ea"/>
                <a:sym typeface="+mn-lt"/>
              </a:rPr>
              <a:t>'Quick and easy' doesn't mean that a resulting application will suffer from a maintainability or a performance issue. </a:t>
            </a:r>
            <a:r>
              <a:rPr lang="en-US" altLang="zh-CN" sz="2400" b="1" dirty="0" err="1">
                <a:solidFill>
                  <a:srgbClr val="06080A"/>
                </a:solidFill>
                <a:latin typeface="仿宋" panose="02010609060101010101" pitchFamily="49" charset="-122"/>
                <a:ea typeface="仿宋" panose="02010609060101010101" pitchFamily="49" charset="-122"/>
                <a:cs typeface="+mn-ea"/>
                <a:sym typeface="+mn-lt"/>
              </a:rPr>
              <a:t>Netty</a:t>
            </a:r>
            <a:r>
              <a:rPr lang="en-US" altLang="zh-CN" sz="2400" b="1" dirty="0">
                <a:solidFill>
                  <a:srgbClr val="06080A"/>
                </a:solidFill>
                <a:latin typeface="仿宋" panose="02010609060101010101" pitchFamily="49" charset="-122"/>
                <a:ea typeface="仿宋" panose="02010609060101010101" pitchFamily="49" charset="-122"/>
                <a:cs typeface="+mn-ea"/>
                <a:sym typeface="+mn-lt"/>
              </a:rPr>
              <a:t> has been designed carefully with the experiences earned from the implementation of a lot of protocols such as FTP, SMTP, HTTP, and various binary and text-based legacy protocols. As a result, </a:t>
            </a:r>
            <a:r>
              <a:rPr lang="en-US" altLang="zh-CN" sz="2400" b="1" dirty="0" err="1">
                <a:solidFill>
                  <a:srgbClr val="06080A"/>
                </a:solidFill>
                <a:latin typeface="仿宋" panose="02010609060101010101" pitchFamily="49" charset="-122"/>
                <a:ea typeface="仿宋" panose="02010609060101010101" pitchFamily="49" charset="-122"/>
                <a:cs typeface="+mn-ea"/>
                <a:sym typeface="+mn-lt"/>
              </a:rPr>
              <a:t>Netty</a:t>
            </a:r>
            <a:r>
              <a:rPr lang="en-US" altLang="zh-CN" sz="2400" b="1" dirty="0">
                <a:solidFill>
                  <a:srgbClr val="06080A"/>
                </a:solidFill>
                <a:latin typeface="仿宋" panose="02010609060101010101" pitchFamily="49" charset="-122"/>
                <a:ea typeface="仿宋" panose="02010609060101010101" pitchFamily="49" charset="-122"/>
                <a:cs typeface="+mn-ea"/>
                <a:sym typeface="+mn-lt"/>
              </a:rPr>
              <a:t> has succeeded to find a way to achieve ease of development, performance, stability, and flexibility without a compromise.</a:t>
            </a:r>
          </a:p>
        </p:txBody>
      </p:sp>
    </p:spTree>
    <p:extLst>
      <p:ext uri="{BB962C8B-B14F-4D97-AF65-F5344CB8AC3E}">
        <p14:creationId xmlns:p14="http://schemas.microsoft.com/office/powerpoint/2010/main" val="3475614931"/>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Reactor Pattern</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2093976" y="1152525"/>
            <a:ext cx="7162800" cy="4552950"/>
          </a:xfrm>
          <a:prstGeom prst="rect">
            <a:avLst/>
          </a:prstGeom>
        </p:spPr>
      </p:pic>
    </p:spTree>
    <p:extLst>
      <p:ext uri="{BB962C8B-B14F-4D97-AF65-F5344CB8AC3E}">
        <p14:creationId xmlns:p14="http://schemas.microsoft.com/office/powerpoint/2010/main" val="224617555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Reactor</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模式的角色构成</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265176" y="1219696"/>
            <a:ext cx="11283696" cy="4893647"/>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1. Handle</a:t>
            </a:r>
            <a:r>
              <a:rPr lang="zh-CN" altLang="en-US" sz="2400" b="1" dirty="0">
                <a:latin typeface="仿宋" panose="02010609060101010101" pitchFamily="49" charset="-122"/>
                <a:ea typeface="仿宋" panose="02010609060101010101" pitchFamily="49" charset="-122"/>
                <a:cs typeface="+mn-ea"/>
                <a:sym typeface="+mn-lt"/>
              </a:rPr>
              <a:t>（句柄或者描述符），本质上是一种资源，由操作系统提供，该资源用于表示一个个的事件，比如说文件描述符，或是针对网络编程中的的</a:t>
            </a:r>
            <a:r>
              <a:rPr lang="en-US" altLang="zh-CN" sz="2400" b="1" dirty="0">
                <a:latin typeface="仿宋" panose="02010609060101010101" pitchFamily="49" charset="-122"/>
                <a:ea typeface="仿宋" panose="02010609060101010101" pitchFamily="49" charset="-122"/>
                <a:cs typeface="+mn-ea"/>
                <a:sym typeface="+mn-lt"/>
              </a:rPr>
              <a:t>Socket</a:t>
            </a:r>
            <a:r>
              <a:rPr lang="zh-CN" altLang="en-US" sz="2400" b="1" dirty="0">
                <a:latin typeface="仿宋" panose="02010609060101010101" pitchFamily="49" charset="-122"/>
                <a:ea typeface="仿宋" panose="02010609060101010101" pitchFamily="49" charset="-122"/>
                <a:cs typeface="+mn-ea"/>
                <a:sym typeface="+mn-lt"/>
              </a:rPr>
              <a:t>描述符，事件既可以来自外部，也可以来自内部。外部事件比如说客户端的链接请求，客户端发过来的数据等；内部事件比如说操作系统产生的定时器事件等，他本质上就是一个文件描述符。</a:t>
            </a:r>
            <a:r>
              <a:rPr lang="en-US" altLang="zh-CN" sz="2400" b="1" dirty="0">
                <a:latin typeface="仿宋" panose="02010609060101010101" pitchFamily="49" charset="-122"/>
                <a:ea typeface="仿宋" panose="02010609060101010101" pitchFamily="49" charset="-122"/>
                <a:cs typeface="+mn-ea"/>
                <a:sym typeface="+mn-lt"/>
              </a:rPr>
              <a:t>Handle</a:t>
            </a:r>
            <a:r>
              <a:rPr lang="zh-CN" altLang="en-US" sz="2400" b="1" dirty="0">
                <a:latin typeface="仿宋" panose="02010609060101010101" pitchFamily="49" charset="-122"/>
                <a:ea typeface="仿宋" panose="02010609060101010101" pitchFamily="49" charset="-122"/>
                <a:cs typeface="+mn-ea"/>
                <a:sym typeface="+mn-lt"/>
              </a:rPr>
              <a:t>本身是事件产生的发源地，监听事件监听什么，就是这个</a:t>
            </a:r>
            <a:r>
              <a:rPr lang="en-US" altLang="zh-CN" sz="2400" b="1" dirty="0">
                <a:latin typeface="仿宋" panose="02010609060101010101" pitchFamily="49" charset="-122"/>
                <a:ea typeface="仿宋" panose="02010609060101010101" pitchFamily="49" charset="-122"/>
                <a:cs typeface="+mn-ea"/>
                <a:sym typeface="+mn-lt"/>
              </a:rPr>
              <a:t>Handle</a:t>
            </a:r>
            <a:r>
              <a:rPr lang="zh-CN" altLang="en-US" sz="2400" b="1" dirty="0">
                <a:latin typeface="仿宋" panose="02010609060101010101" pitchFamily="49" charset="-122"/>
                <a:ea typeface="仿宋" panose="02010609060101010101" pitchFamily="49" charset="-122"/>
                <a:cs typeface="+mn-ea"/>
                <a:sym typeface="+mn-lt"/>
              </a:rPr>
              <a:t>。</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endParaRPr lang="zh-CN" altLang="en-US"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2. Synchronous Event </a:t>
            </a:r>
            <a:r>
              <a:rPr lang="en-US" altLang="zh-CN" sz="2400" b="1" dirty="0" err="1">
                <a:latin typeface="仿宋" panose="02010609060101010101" pitchFamily="49" charset="-122"/>
                <a:ea typeface="仿宋" panose="02010609060101010101" pitchFamily="49" charset="-122"/>
                <a:cs typeface="+mn-ea"/>
                <a:sym typeface="+mn-lt"/>
              </a:rPr>
              <a:t>Demultiplexer</a:t>
            </a:r>
            <a:r>
              <a:rPr lang="zh-CN" altLang="en-US" sz="2400" b="1" dirty="0">
                <a:latin typeface="仿宋" panose="02010609060101010101" pitchFamily="49" charset="-122"/>
                <a:ea typeface="仿宋" panose="02010609060101010101" pitchFamily="49" charset="-122"/>
                <a:cs typeface="+mn-ea"/>
                <a:sym typeface="+mn-lt"/>
              </a:rPr>
              <a:t>（同步事件分离器），它本身是一个系统调用，用于等待事件的发生（事件可能是一个，也可能是多个），调用方调用它的时候会被阻塞，一直等到同步事件分离器上有事件产生为止。对于</a:t>
            </a:r>
            <a:r>
              <a:rPr lang="en-US" altLang="zh-CN" sz="2400" b="1" dirty="0">
                <a:latin typeface="仿宋" panose="02010609060101010101" pitchFamily="49" charset="-122"/>
                <a:ea typeface="仿宋" panose="02010609060101010101" pitchFamily="49" charset="-122"/>
                <a:cs typeface="+mn-ea"/>
                <a:sym typeface="+mn-lt"/>
              </a:rPr>
              <a:t>Linux</a:t>
            </a:r>
            <a:r>
              <a:rPr lang="zh-CN" altLang="en-US" sz="2400" b="1" dirty="0">
                <a:latin typeface="仿宋" panose="02010609060101010101" pitchFamily="49" charset="-122"/>
                <a:ea typeface="仿宋" panose="02010609060101010101" pitchFamily="49" charset="-122"/>
                <a:cs typeface="+mn-ea"/>
                <a:sym typeface="+mn-lt"/>
              </a:rPr>
              <a:t>来说，同步事件分离器指的就是常用的</a:t>
            </a:r>
            <a:r>
              <a:rPr lang="en-US" altLang="zh-CN" sz="2400" b="1" dirty="0">
                <a:latin typeface="仿宋" panose="02010609060101010101" pitchFamily="49" charset="-122"/>
                <a:ea typeface="仿宋" panose="02010609060101010101" pitchFamily="49" charset="-122"/>
                <a:cs typeface="+mn-ea"/>
                <a:sym typeface="+mn-lt"/>
              </a:rPr>
              <a:t>I/O</a:t>
            </a:r>
            <a:r>
              <a:rPr lang="zh-CN" altLang="en-US" sz="2400" b="1" dirty="0">
                <a:latin typeface="仿宋" panose="02010609060101010101" pitchFamily="49" charset="-122"/>
                <a:ea typeface="仿宋" panose="02010609060101010101" pitchFamily="49" charset="-122"/>
                <a:cs typeface="+mn-ea"/>
                <a:sym typeface="+mn-lt"/>
              </a:rPr>
              <a:t>多路复用的机制，比如说</a:t>
            </a:r>
            <a:r>
              <a:rPr lang="en-US" altLang="zh-CN" sz="2400" b="1" dirty="0">
                <a:latin typeface="仿宋" panose="02010609060101010101" pitchFamily="49" charset="-122"/>
                <a:ea typeface="仿宋" panose="02010609060101010101" pitchFamily="49" charset="-122"/>
                <a:cs typeface="+mn-ea"/>
                <a:sym typeface="+mn-lt"/>
              </a:rPr>
              <a:t>Select</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a:latin typeface="仿宋" panose="02010609060101010101" pitchFamily="49" charset="-122"/>
                <a:ea typeface="仿宋" panose="02010609060101010101" pitchFamily="49" charset="-122"/>
                <a:cs typeface="+mn-ea"/>
                <a:sym typeface="+mn-lt"/>
              </a:rPr>
              <a:t>poll</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epoll</a:t>
            </a:r>
            <a:r>
              <a:rPr lang="zh-CN" altLang="en-US" sz="2400" b="1" dirty="0">
                <a:latin typeface="仿宋" panose="02010609060101010101" pitchFamily="49" charset="-122"/>
                <a:ea typeface="仿宋" panose="02010609060101010101" pitchFamily="49" charset="-122"/>
                <a:cs typeface="+mn-ea"/>
                <a:sym typeface="+mn-lt"/>
              </a:rPr>
              <a:t>等。在</a:t>
            </a:r>
            <a:r>
              <a:rPr lang="en-US" altLang="zh-CN" sz="2400" b="1" dirty="0">
                <a:latin typeface="仿宋" panose="02010609060101010101" pitchFamily="49" charset="-122"/>
                <a:ea typeface="仿宋" panose="02010609060101010101" pitchFamily="49" charset="-122"/>
                <a:cs typeface="+mn-ea"/>
                <a:sym typeface="+mn-lt"/>
              </a:rPr>
              <a:t>Java NIO</a:t>
            </a:r>
            <a:r>
              <a:rPr lang="zh-CN" altLang="en-US" sz="2400" b="1" dirty="0">
                <a:latin typeface="仿宋" panose="02010609060101010101" pitchFamily="49" charset="-122"/>
                <a:ea typeface="仿宋" panose="02010609060101010101" pitchFamily="49" charset="-122"/>
                <a:cs typeface="+mn-ea"/>
                <a:sym typeface="+mn-lt"/>
              </a:rPr>
              <a:t>领域中，同步事件分离器对应的组件就是</a:t>
            </a:r>
            <a:r>
              <a:rPr lang="en-US" altLang="zh-CN" sz="2400" b="1" dirty="0">
                <a:latin typeface="仿宋" panose="02010609060101010101" pitchFamily="49" charset="-122"/>
                <a:ea typeface="仿宋" panose="02010609060101010101" pitchFamily="49" charset="-122"/>
                <a:cs typeface="+mn-ea"/>
                <a:sym typeface="+mn-lt"/>
              </a:rPr>
              <a:t>Selector</a:t>
            </a:r>
            <a:r>
              <a:rPr lang="zh-CN" altLang="en-US" sz="2400" b="1" dirty="0">
                <a:latin typeface="仿宋" panose="02010609060101010101" pitchFamily="49" charset="-122"/>
                <a:ea typeface="仿宋" panose="02010609060101010101" pitchFamily="49" charset="-122"/>
                <a:cs typeface="+mn-ea"/>
                <a:sym typeface="+mn-lt"/>
              </a:rPr>
              <a:t>，而对应的阻塞方法就是</a:t>
            </a:r>
            <a:r>
              <a:rPr lang="en-US" altLang="zh-CN" sz="2400" b="1" dirty="0">
                <a:latin typeface="仿宋" panose="02010609060101010101" pitchFamily="49" charset="-122"/>
                <a:ea typeface="仿宋" panose="02010609060101010101" pitchFamily="49" charset="-122"/>
                <a:cs typeface="+mn-ea"/>
                <a:sym typeface="+mn-lt"/>
              </a:rPr>
              <a:t>select</a:t>
            </a:r>
            <a:r>
              <a:rPr lang="zh-CN" altLang="en-US" sz="2400" b="1" dirty="0">
                <a:latin typeface="仿宋" panose="02010609060101010101" pitchFamily="49" charset="-122"/>
                <a:ea typeface="仿宋" panose="02010609060101010101" pitchFamily="49" charset="-122"/>
                <a:cs typeface="+mn-ea"/>
                <a:sym typeface="+mn-lt"/>
              </a:rPr>
              <a:t>方法。</a:t>
            </a:r>
          </a:p>
        </p:txBody>
      </p:sp>
    </p:spTree>
    <p:extLst>
      <p:ext uri="{BB962C8B-B14F-4D97-AF65-F5344CB8AC3E}">
        <p14:creationId xmlns:p14="http://schemas.microsoft.com/office/powerpoint/2010/main" val="940923202"/>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Reactor</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模式的角色构成</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265176" y="1219696"/>
            <a:ext cx="11804904" cy="5262979"/>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3. Event Handler</a:t>
            </a:r>
            <a:r>
              <a:rPr lang="zh-CN" altLang="en-US" sz="2400" b="1" dirty="0">
                <a:latin typeface="仿宋" panose="02010609060101010101" pitchFamily="49" charset="-122"/>
                <a:ea typeface="仿宋" panose="02010609060101010101" pitchFamily="49" charset="-122"/>
                <a:cs typeface="+mn-ea"/>
                <a:sym typeface="+mn-lt"/>
              </a:rPr>
              <a:t>（事件处理器），本身由多个回调方法构成，这些回调方法构成了与应用相关的对于某个事件的反馈机制。在</a:t>
            </a:r>
            <a:r>
              <a:rPr lang="en-US" altLang="zh-CN" sz="2400" b="1" dirty="0" err="1">
                <a:latin typeface="仿宋" panose="02010609060101010101" pitchFamily="49" charset="-122"/>
                <a:ea typeface="仿宋" panose="02010609060101010101" pitchFamily="49" charset="-122"/>
                <a:cs typeface="+mn-ea"/>
                <a:sym typeface="+mn-lt"/>
              </a:rPr>
              <a:t>Netty</a:t>
            </a:r>
            <a:r>
              <a:rPr lang="zh-CN" altLang="en-US" sz="2400" b="1" dirty="0">
                <a:latin typeface="仿宋" panose="02010609060101010101" pitchFamily="49" charset="-122"/>
                <a:ea typeface="仿宋" panose="02010609060101010101" pitchFamily="49" charset="-122"/>
                <a:cs typeface="+mn-ea"/>
                <a:sym typeface="+mn-lt"/>
              </a:rPr>
              <a:t>中就是</a:t>
            </a:r>
            <a:r>
              <a:rPr lang="en-US" altLang="zh-CN" sz="2400" b="1" dirty="0" err="1">
                <a:latin typeface="仿宋" panose="02010609060101010101" pitchFamily="49" charset="-122"/>
                <a:ea typeface="仿宋" panose="02010609060101010101" pitchFamily="49" charset="-122"/>
                <a:cs typeface="+mn-ea"/>
                <a:sym typeface="+mn-lt"/>
              </a:rPr>
              <a:t>ChannelInboundHandlerAdapter</a:t>
            </a:r>
            <a:r>
              <a:rPr lang="zh-CN" altLang="en-US" sz="2400" b="1" dirty="0">
                <a:latin typeface="仿宋" panose="02010609060101010101" pitchFamily="49" charset="-122"/>
                <a:ea typeface="仿宋" panose="02010609060101010101" pitchFamily="49" charset="-122"/>
                <a:cs typeface="+mn-ea"/>
                <a:sym typeface="+mn-lt"/>
              </a:rPr>
              <a:t>类对应的多个回调方法，例如</a:t>
            </a:r>
            <a:r>
              <a:rPr lang="en-US" altLang="zh-CN" sz="2400" b="1" dirty="0" err="1">
                <a:latin typeface="仿宋" panose="02010609060101010101" pitchFamily="49" charset="-122"/>
                <a:ea typeface="仿宋" panose="02010609060101010101" pitchFamily="49" charset="-122"/>
                <a:cs typeface="+mn-ea"/>
                <a:sym typeface="+mn-lt"/>
              </a:rPr>
              <a:t>handlerAdded</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channelRegistered</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channelActive</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channelRead</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channelReadComplete</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channelInactive</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channelUnregistered</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handlerRemoved</a:t>
            </a:r>
            <a:r>
              <a:rPr lang="zh-CN" altLang="en-US" sz="2400" b="1" dirty="0">
                <a:latin typeface="仿宋" panose="02010609060101010101" pitchFamily="49" charset="-122"/>
                <a:ea typeface="仿宋" panose="02010609060101010101" pitchFamily="49" charset="-122"/>
                <a:cs typeface="+mn-ea"/>
                <a:sym typeface="+mn-lt"/>
              </a:rPr>
              <a:t>等。</a:t>
            </a:r>
            <a:r>
              <a:rPr lang="en-US" altLang="zh-CN" sz="2400" b="1" dirty="0" err="1">
                <a:latin typeface="仿宋" panose="02010609060101010101" pitchFamily="49" charset="-122"/>
                <a:ea typeface="仿宋" panose="02010609060101010101" pitchFamily="49" charset="-122"/>
                <a:cs typeface="+mn-ea"/>
                <a:sym typeface="+mn-lt"/>
              </a:rPr>
              <a:t>Netty</a:t>
            </a:r>
            <a:r>
              <a:rPr lang="zh-CN" altLang="en-US" sz="2400" b="1" dirty="0">
                <a:latin typeface="仿宋" panose="02010609060101010101" pitchFamily="49" charset="-122"/>
                <a:ea typeface="仿宋" panose="02010609060101010101" pitchFamily="49" charset="-122"/>
                <a:cs typeface="+mn-ea"/>
                <a:sym typeface="+mn-lt"/>
              </a:rPr>
              <a:t>相比于</a:t>
            </a:r>
            <a:r>
              <a:rPr lang="en-US" altLang="zh-CN" sz="2400" b="1" dirty="0">
                <a:latin typeface="仿宋" panose="02010609060101010101" pitchFamily="49" charset="-122"/>
                <a:ea typeface="仿宋" panose="02010609060101010101" pitchFamily="49" charset="-122"/>
                <a:cs typeface="+mn-ea"/>
                <a:sym typeface="+mn-lt"/>
              </a:rPr>
              <a:t>Java NIO</a:t>
            </a:r>
            <a:r>
              <a:rPr lang="zh-CN" altLang="en-US" sz="2400" b="1" dirty="0">
                <a:latin typeface="仿宋" panose="02010609060101010101" pitchFamily="49" charset="-122"/>
                <a:ea typeface="仿宋" panose="02010609060101010101" pitchFamily="49" charset="-122"/>
                <a:cs typeface="+mn-ea"/>
                <a:sym typeface="+mn-lt"/>
              </a:rPr>
              <a:t>来说，在时间处理这个角色上进行了一个升级，它为我们开发者提供了大量的回调方法，供我们在特定的事件产生时实现相应的回调方法进行业务逻辑的处理。</a:t>
            </a:r>
          </a:p>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4. Concrete Event Handler</a:t>
            </a:r>
            <a:r>
              <a:rPr lang="zh-CN" altLang="en-US" sz="2400" b="1" dirty="0">
                <a:latin typeface="仿宋" panose="02010609060101010101" pitchFamily="49" charset="-122"/>
                <a:ea typeface="仿宋" panose="02010609060101010101" pitchFamily="49" charset="-122"/>
                <a:cs typeface="+mn-ea"/>
                <a:sym typeface="+mn-lt"/>
              </a:rPr>
              <a:t>（具体事件处理器），它是事件处理器的实现。它本身实现了事件处理器所提供的各个回调方法，从而实现了特定的业务逻辑。</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5. Initiation Dispatcher</a:t>
            </a:r>
            <a:r>
              <a:rPr lang="zh-CN" altLang="en-US" sz="2400" b="1" dirty="0">
                <a:latin typeface="仿宋" panose="02010609060101010101" pitchFamily="49" charset="-122"/>
                <a:ea typeface="仿宋" panose="02010609060101010101" pitchFamily="49" charset="-122"/>
                <a:cs typeface="+mn-ea"/>
                <a:sym typeface="+mn-lt"/>
              </a:rPr>
              <a:t>（初始分发器），就是</a:t>
            </a:r>
            <a:r>
              <a:rPr lang="en-US" altLang="zh-CN" sz="2400" b="1" dirty="0">
                <a:latin typeface="仿宋" panose="02010609060101010101" pitchFamily="49" charset="-122"/>
                <a:ea typeface="仿宋" panose="02010609060101010101" pitchFamily="49" charset="-122"/>
                <a:cs typeface="+mn-ea"/>
                <a:sym typeface="+mn-lt"/>
              </a:rPr>
              <a:t>reactor</a:t>
            </a:r>
            <a:r>
              <a:rPr lang="zh-CN" altLang="en-US" sz="2400" b="1" dirty="0">
                <a:latin typeface="仿宋" panose="02010609060101010101" pitchFamily="49" charset="-122"/>
                <a:ea typeface="仿宋" panose="02010609060101010101" pitchFamily="49" charset="-122"/>
                <a:cs typeface="+mn-ea"/>
                <a:sym typeface="+mn-lt"/>
              </a:rPr>
              <a:t>角色，它本身定义了一些规范，这些规范用于控制时间的调度方式，同时又提供了应用进行事件处理器的注册，删除等设施。它本身是事件处理器的核心，</a:t>
            </a:r>
            <a:r>
              <a:rPr lang="en-US" altLang="zh-CN" sz="2400" b="1" dirty="0">
                <a:latin typeface="仿宋" panose="02010609060101010101" pitchFamily="49" charset="-122"/>
                <a:ea typeface="仿宋" panose="02010609060101010101" pitchFamily="49" charset="-122"/>
                <a:cs typeface="+mn-ea"/>
                <a:sym typeface="+mn-lt"/>
              </a:rPr>
              <a:t>Initiation Dispatcher</a:t>
            </a:r>
            <a:r>
              <a:rPr lang="zh-CN" altLang="en-US" sz="2400" b="1" dirty="0">
                <a:latin typeface="仿宋" panose="02010609060101010101" pitchFamily="49" charset="-122"/>
                <a:ea typeface="仿宋" panose="02010609060101010101" pitchFamily="49" charset="-122"/>
                <a:cs typeface="+mn-ea"/>
                <a:sym typeface="+mn-lt"/>
              </a:rPr>
              <a:t>会通过同步事件分离器来等待事件的发生，一旦事件发生，</a:t>
            </a:r>
            <a:r>
              <a:rPr lang="en-US" altLang="zh-CN" sz="2400" b="1" dirty="0">
                <a:latin typeface="仿宋" panose="02010609060101010101" pitchFamily="49" charset="-122"/>
                <a:ea typeface="仿宋" panose="02010609060101010101" pitchFamily="49" charset="-122"/>
                <a:cs typeface="+mn-ea"/>
                <a:sym typeface="+mn-lt"/>
              </a:rPr>
              <a:t>Initiation Dispatcher</a:t>
            </a:r>
            <a:r>
              <a:rPr lang="zh-CN" altLang="en-US" sz="2400" b="1" dirty="0">
                <a:latin typeface="仿宋" panose="02010609060101010101" pitchFamily="49" charset="-122"/>
                <a:ea typeface="仿宋" panose="02010609060101010101" pitchFamily="49" charset="-122"/>
                <a:cs typeface="+mn-ea"/>
                <a:sym typeface="+mn-lt"/>
              </a:rPr>
              <a:t>首先会分离出每个事件，然后调用事件处理器，最后调用相关的回调方法来处理这些事件。</a:t>
            </a:r>
          </a:p>
        </p:txBody>
      </p:sp>
    </p:spTree>
    <p:extLst>
      <p:ext uri="{BB962C8B-B14F-4D97-AF65-F5344CB8AC3E}">
        <p14:creationId xmlns:p14="http://schemas.microsoft.com/office/powerpoint/2010/main" val="2517617840"/>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Basic Reactor Design</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1247775" y="1414462"/>
            <a:ext cx="9696450" cy="4029075"/>
          </a:xfrm>
          <a:prstGeom prst="rect">
            <a:avLst/>
          </a:prstGeom>
        </p:spPr>
      </p:pic>
      <p:sp>
        <p:nvSpPr>
          <p:cNvPr id="7" name="TextBox 50"/>
          <p:cNvSpPr txBox="1"/>
          <p:nvPr/>
        </p:nvSpPr>
        <p:spPr>
          <a:xfrm>
            <a:off x="265176" y="5779757"/>
            <a:ext cx="11219688" cy="523220"/>
          </a:xfrm>
          <a:prstGeom prst="rect">
            <a:avLst/>
          </a:prstGeom>
          <a:noFill/>
        </p:spPr>
        <p:txBody>
          <a:bodyPr wrap="square" rtlCol="0">
            <a:spAutoFit/>
          </a:bodyPr>
          <a:lstStyle/>
          <a:p>
            <a:r>
              <a:rPr lang="en-US" altLang="zh-CN" sz="28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Single threaded version</a:t>
            </a:r>
          </a:p>
        </p:txBody>
      </p:sp>
    </p:spTree>
    <p:extLst>
      <p:ext uri="{BB962C8B-B14F-4D97-AF65-F5344CB8AC3E}">
        <p14:creationId xmlns:p14="http://schemas.microsoft.com/office/powerpoint/2010/main" val="2280581701"/>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j</a:t>
            </a:r>
            <a:r>
              <a:rPr lang="en-US" sz="2800" b="1" dirty="0" err="1">
                <a:solidFill>
                  <a:srgbClr val="7030A0"/>
                </a:solidFill>
                <a:latin typeface="仿宋" panose="02010609060101010101" pitchFamily="49" charset="-122"/>
                <a:ea typeface="仿宋" panose="02010609060101010101" pitchFamily="49" charset="-122"/>
                <a:cs typeface="+mn-ea"/>
                <a:sym typeface="+mn-lt"/>
              </a:rPr>
              <a:t>ava.nio</a:t>
            </a:r>
            <a:r>
              <a:rPr lang="en-US" sz="2800" b="1" dirty="0">
                <a:solidFill>
                  <a:srgbClr val="7030A0"/>
                </a:solidFill>
                <a:latin typeface="仿宋" panose="02010609060101010101" pitchFamily="49" charset="-122"/>
                <a:ea typeface="仿宋" panose="02010609060101010101" pitchFamily="49" charset="-122"/>
                <a:cs typeface="+mn-ea"/>
                <a:sym typeface="+mn-lt"/>
              </a:rPr>
              <a:t> Support</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775136" y="1130784"/>
            <a:ext cx="7748772" cy="5138737"/>
          </a:xfrm>
          <a:prstGeom prst="rect">
            <a:avLst/>
          </a:prstGeom>
        </p:spPr>
      </p:pic>
    </p:spTree>
    <p:extLst>
      <p:ext uri="{BB962C8B-B14F-4D97-AF65-F5344CB8AC3E}">
        <p14:creationId xmlns:p14="http://schemas.microsoft.com/office/powerpoint/2010/main" val="3673147942"/>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Reactor 1: Setup</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775136" y="1204962"/>
            <a:ext cx="7358629" cy="5292447"/>
          </a:xfrm>
          <a:prstGeom prst="rect">
            <a:avLst/>
          </a:prstGeom>
        </p:spPr>
      </p:pic>
    </p:spTree>
    <p:extLst>
      <p:ext uri="{BB962C8B-B14F-4D97-AF65-F5344CB8AC3E}">
        <p14:creationId xmlns:p14="http://schemas.microsoft.com/office/powerpoint/2010/main" val="627121305"/>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Reactor 2: Dispatch Loop</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5" name="图片 4"/>
          <p:cNvPicPr>
            <a:picLocks noChangeAspect="1"/>
          </p:cNvPicPr>
          <p:nvPr/>
        </p:nvPicPr>
        <p:blipFill>
          <a:blip r:embed="rId3"/>
          <a:stretch>
            <a:fillRect/>
          </a:stretch>
        </p:blipFill>
        <p:spPr>
          <a:xfrm>
            <a:off x="775136" y="1078242"/>
            <a:ext cx="8094544" cy="5452681"/>
          </a:xfrm>
          <a:prstGeom prst="rect">
            <a:avLst/>
          </a:prstGeom>
        </p:spPr>
      </p:pic>
    </p:spTree>
    <p:extLst>
      <p:ext uri="{BB962C8B-B14F-4D97-AF65-F5344CB8AC3E}">
        <p14:creationId xmlns:p14="http://schemas.microsoft.com/office/powerpoint/2010/main" val="1434090786"/>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Reactor 3: Acceptor</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775136" y="1130784"/>
            <a:ext cx="9896475" cy="4086225"/>
          </a:xfrm>
          <a:prstGeom prst="rect">
            <a:avLst/>
          </a:prstGeom>
        </p:spPr>
      </p:pic>
    </p:spTree>
    <p:extLst>
      <p:ext uri="{BB962C8B-B14F-4D97-AF65-F5344CB8AC3E}">
        <p14:creationId xmlns:p14="http://schemas.microsoft.com/office/powerpoint/2010/main" val="1924655396"/>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Reactor 4: Handler setup</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775136" y="1149337"/>
            <a:ext cx="8085392" cy="5708663"/>
          </a:xfrm>
          <a:prstGeom prst="rect">
            <a:avLst/>
          </a:prstGeom>
        </p:spPr>
      </p:pic>
    </p:spTree>
    <p:extLst>
      <p:ext uri="{BB962C8B-B14F-4D97-AF65-F5344CB8AC3E}">
        <p14:creationId xmlns:p14="http://schemas.microsoft.com/office/powerpoint/2010/main" val="3101017215"/>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Reactor 5: Request handling</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775136" y="1130784"/>
            <a:ext cx="7260124" cy="5493346"/>
          </a:xfrm>
          <a:prstGeom prst="rect">
            <a:avLst/>
          </a:prstGeom>
        </p:spPr>
      </p:pic>
    </p:spTree>
    <p:extLst>
      <p:ext uri="{BB962C8B-B14F-4D97-AF65-F5344CB8AC3E}">
        <p14:creationId xmlns:p14="http://schemas.microsoft.com/office/powerpoint/2010/main" val="3049890515"/>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Netty</a:t>
            </a:r>
            <a:r>
              <a:rPr lang="en-US" sz="2800" b="1" dirty="0">
                <a:solidFill>
                  <a:srgbClr val="7030A0"/>
                </a:solidFill>
                <a:latin typeface="仿宋" panose="02010609060101010101" pitchFamily="49" charset="-122"/>
                <a:ea typeface="仿宋" panose="02010609060101010101" pitchFamily="49" charset="-122"/>
                <a:cs typeface="+mn-ea"/>
                <a:sym typeface="+mn-lt"/>
              </a:rPr>
              <a:t> Architecture</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4338" y="1207008"/>
            <a:ext cx="7951900" cy="4674427"/>
          </a:xfrm>
          <a:prstGeom prst="rect">
            <a:avLst/>
          </a:prstGeom>
        </p:spPr>
      </p:pic>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Tree>
    <p:extLst>
      <p:ext uri="{BB962C8B-B14F-4D97-AF65-F5344CB8AC3E}">
        <p14:creationId xmlns:p14="http://schemas.microsoft.com/office/powerpoint/2010/main" val="543326611"/>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Multithreaded Designs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775136" y="1463040"/>
            <a:ext cx="5595028" cy="4293465"/>
          </a:xfrm>
          <a:prstGeom prst="rect">
            <a:avLst/>
          </a:prstGeom>
        </p:spPr>
      </p:pic>
    </p:spTree>
    <p:extLst>
      <p:ext uri="{BB962C8B-B14F-4D97-AF65-F5344CB8AC3E}">
        <p14:creationId xmlns:p14="http://schemas.microsoft.com/office/powerpoint/2010/main" val="3940027660"/>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Worker Threads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775136" y="1316735"/>
            <a:ext cx="6103236" cy="4346867"/>
          </a:xfrm>
          <a:prstGeom prst="rect">
            <a:avLst/>
          </a:prstGeom>
        </p:spPr>
      </p:pic>
    </p:spTree>
    <p:extLst>
      <p:ext uri="{BB962C8B-B14F-4D97-AF65-F5344CB8AC3E}">
        <p14:creationId xmlns:p14="http://schemas.microsoft.com/office/powerpoint/2010/main" val="1976054612"/>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Worker Thread Pools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2111502" y="1225296"/>
            <a:ext cx="6839970" cy="4645152"/>
          </a:xfrm>
          <a:prstGeom prst="rect">
            <a:avLst/>
          </a:prstGeom>
        </p:spPr>
      </p:pic>
    </p:spTree>
    <p:extLst>
      <p:ext uri="{BB962C8B-B14F-4D97-AF65-F5344CB8AC3E}">
        <p14:creationId xmlns:p14="http://schemas.microsoft.com/office/powerpoint/2010/main" val="1687618869"/>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Handler with Thread Pool</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775136" y="1234440"/>
            <a:ext cx="6722974" cy="4802124"/>
          </a:xfrm>
          <a:prstGeom prst="rect">
            <a:avLst/>
          </a:prstGeom>
        </p:spPr>
      </p:pic>
    </p:spTree>
    <p:extLst>
      <p:ext uri="{BB962C8B-B14F-4D97-AF65-F5344CB8AC3E}">
        <p14:creationId xmlns:p14="http://schemas.microsoft.com/office/powerpoint/2010/main" val="1609471086"/>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Coordinating Tasks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775136" y="1371600"/>
            <a:ext cx="5945704" cy="4295700"/>
          </a:xfrm>
          <a:prstGeom prst="rect">
            <a:avLst/>
          </a:prstGeom>
        </p:spPr>
      </p:pic>
    </p:spTree>
    <p:extLst>
      <p:ext uri="{BB962C8B-B14F-4D97-AF65-F5344CB8AC3E}">
        <p14:creationId xmlns:p14="http://schemas.microsoft.com/office/powerpoint/2010/main" val="295378547"/>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Using </a:t>
            </a:r>
            <a:r>
              <a:rPr lang="en-US" sz="2800" b="1" dirty="0" err="1">
                <a:solidFill>
                  <a:srgbClr val="7030A0"/>
                </a:solidFill>
                <a:latin typeface="仿宋" panose="02010609060101010101" pitchFamily="49" charset="-122"/>
                <a:ea typeface="仿宋" panose="02010609060101010101" pitchFamily="49" charset="-122"/>
                <a:cs typeface="+mn-ea"/>
                <a:sym typeface="+mn-lt"/>
              </a:rPr>
              <a:t>PooledExecutor</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775136" y="1298448"/>
            <a:ext cx="6484736" cy="4617536"/>
          </a:xfrm>
          <a:prstGeom prst="rect">
            <a:avLst/>
          </a:prstGeom>
        </p:spPr>
      </p:pic>
    </p:spTree>
    <p:extLst>
      <p:ext uri="{BB962C8B-B14F-4D97-AF65-F5344CB8AC3E}">
        <p14:creationId xmlns:p14="http://schemas.microsoft.com/office/powerpoint/2010/main" val="6902565"/>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Multiple Reactor Threads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775136" y="1371599"/>
            <a:ext cx="6615860" cy="4388739"/>
          </a:xfrm>
          <a:prstGeom prst="rect">
            <a:avLst/>
          </a:prstGeom>
        </p:spPr>
      </p:pic>
    </p:spTree>
    <p:extLst>
      <p:ext uri="{BB962C8B-B14F-4D97-AF65-F5344CB8AC3E}">
        <p14:creationId xmlns:p14="http://schemas.microsoft.com/office/powerpoint/2010/main" val="2486591196"/>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Using Multiple Reactors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2013966" y="1453896"/>
            <a:ext cx="6607417" cy="4447794"/>
          </a:xfrm>
          <a:prstGeom prst="rect">
            <a:avLst/>
          </a:prstGeom>
        </p:spPr>
      </p:pic>
    </p:spTree>
    <p:extLst>
      <p:ext uri="{BB962C8B-B14F-4D97-AF65-F5344CB8AC3E}">
        <p14:creationId xmlns:p14="http://schemas.microsoft.com/office/powerpoint/2010/main" val="3748216736"/>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Using other </a:t>
            </a:r>
            <a:r>
              <a:rPr lang="en-US" sz="2800" b="1" dirty="0" err="1">
                <a:solidFill>
                  <a:srgbClr val="7030A0"/>
                </a:solidFill>
                <a:latin typeface="仿宋" panose="02010609060101010101" pitchFamily="49" charset="-122"/>
                <a:ea typeface="仿宋" panose="02010609060101010101" pitchFamily="49" charset="-122"/>
                <a:cs typeface="+mn-ea"/>
                <a:sym typeface="+mn-lt"/>
              </a:rPr>
              <a:t>java.nio</a:t>
            </a:r>
            <a:r>
              <a:rPr lang="en-US" sz="2800" b="1" dirty="0">
                <a:solidFill>
                  <a:srgbClr val="7030A0"/>
                </a:solidFill>
                <a:latin typeface="仿宋" panose="02010609060101010101" pitchFamily="49" charset="-122"/>
                <a:ea typeface="仿宋" panose="02010609060101010101" pitchFamily="49" charset="-122"/>
                <a:cs typeface="+mn-ea"/>
                <a:sym typeface="+mn-lt"/>
              </a:rPr>
              <a:t> features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775136" y="1130784"/>
            <a:ext cx="6370696" cy="4629936"/>
          </a:xfrm>
          <a:prstGeom prst="rect">
            <a:avLst/>
          </a:prstGeom>
        </p:spPr>
      </p:pic>
    </p:spTree>
    <p:extLst>
      <p:ext uri="{BB962C8B-B14F-4D97-AF65-F5344CB8AC3E}">
        <p14:creationId xmlns:p14="http://schemas.microsoft.com/office/powerpoint/2010/main" val="2515772717"/>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API Walkthrough</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775135" y="1325879"/>
            <a:ext cx="5654897" cy="4526281"/>
          </a:xfrm>
          <a:prstGeom prst="rect">
            <a:avLst/>
          </a:prstGeom>
        </p:spPr>
      </p:pic>
    </p:spTree>
    <p:extLst>
      <p:ext uri="{BB962C8B-B14F-4D97-AF65-F5344CB8AC3E}">
        <p14:creationId xmlns:p14="http://schemas.microsoft.com/office/powerpoint/2010/main" val="1008617510"/>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 Logic Architecture</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3"/>
          <a:stretch>
            <a:fillRect/>
          </a:stretch>
        </p:blipFill>
        <p:spPr>
          <a:xfrm>
            <a:off x="1399538" y="1078242"/>
            <a:ext cx="7813639" cy="5545888"/>
          </a:xfrm>
          <a:prstGeom prst="rect">
            <a:avLst/>
          </a:prstGeom>
        </p:spPr>
      </p:pic>
    </p:spTree>
    <p:extLst>
      <p:ext uri="{BB962C8B-B14F-4D97-AF65-F5344CB8AC3E}">
        <p14:creationId xmlns:p14="http://schemas.microsoft.com/office/powerpoint/2010/main" val="2051846297"/>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Code Example</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265176" y="1441361"/>
            <a:ext cx="7181850" cy="4819650"/>
          </a:xfrm>
          <a:prstGeom prst="rect">
            <a:avLst/>
          </a:prstGeom>
        </p:spPr>
      </p:pic>
      <p:pic>
        <p:nvPicPr>
          <p:cNvPr id="3" name="图片 2"/>
          <p:cNvPicPr>
            <a:picLocks noChangeAspect="1"/>
          </p:cNvPicPr>
          <p:nvPr/>
        </p:nvPicPr>
        <p:blipFill>
          <a:blip r:embed="rId4"/>
          <a:stretch>
            <a:fillRect/>
          </a:stretch>
        </p:blipFill>
        <p:spPr>
          <a:xfrm>
            <a:off x="1635633" y="1291971"/>
            <a:ext cx="10391775" cy="4438650"/>
          </a:xfrm>
          <a:prstGeom prst="rect">
            <a:avLst/>
          </a:prstGeom>
        </p:spPr>
      </p:pic>
    </p:spTree>
    <p:extLst>
      <p:ext uri="{BB962C8B-B14F-4D97-AF65-F5344CB8AC3E}">
        <p14:creationId xmlns:p14="http://schemas.microsoft.com/office/powerpoint/2010/main" val="3648606182"/>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应用代码解析</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775136" y="1402576"/>
            <a:ext cx="9820656" cy="4524315"/>
          </a:xfrm>
          <a:prstGeom prst="rect">
            <a:avLst/>
          </a:prstGeom>
          <a:noFill/>
        </p:spPr>
        <p:txBody>
          <a:bodyPr wrap="square" rtlCol="0">
            <a:spAutoFit/>
          </a:bodyPr>
          <a:lstStyle/>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第一步：实例化</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bossGroup</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NioEventLoopGroup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用于接受处理来自客户端的连接请求</a:t>
            </a: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第二步：实例化</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workerGroup</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NioEventLoopGroup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用于接受来处理自客户端的数据读写请求</a:t>
            </a: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第三步：实例化一个设置服务器的助手类，对</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运行环境一个基础配置</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串联起各个组件</a:t>
            </a: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第四步：使用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NioServerSocketChannel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类，用于实例化新的通道以接受传入连接。</a:t>
            </a: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第五步：指定的处理程序将始终由新接受的通道计算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ChannelInitializer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是一个特殊的处理程序，用于帮助用户配置新的通道。很可能要通过添加一些处理程序（例如</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DiscardServerHandler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）来配置新频道的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ChannelPipeline</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来实现您的网络应用程序</a:t>
            </a:r>
          </a:p>
        </p:txBody>
      </p:sp>
    </p:spTree>
    <p:extLst>
      <p:ext uri="{BB962C8B-B14F-4D97-AF65-F5344CB8AC3E}">
        <p14:creationId xmlns:p14="http://schemas.microsoft.com/office/powerpoint/2010/main" val="2202525306"/>
      </p:ext>
    </p:extLst>
  </p:cSld>
  <p:clrMapOvr>
    <a:masterClrMapping/>
  </p:clrMapOvr>
  <p:transition spd="slow">
    <p:wipe/>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应用代码解析</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775136" y="1402576"/>
            <a:ext cx="9820656" cy="3785652"/>
          </a:xfrm>
          <a:prstGeom prst="rect">
            <a:avLst/>
          </a:prstGeom>
          <a:noFill/>
        </p:spPr>
        <p:txBody>
          <a:bodyPr wrap="square" rtlCol="0">
            <a:spAutoFit/>
          </a:bodyPr>
          <a:lstStyle/>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第六步：设置通道选项参数如</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tcpNoDelay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和</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keepAlive</a:t>
            </a:r>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第七步：</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option</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（）用于接受传入连接的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NioServerSocketChannel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childOption</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（）用于父</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NioServerSocketChannel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接受的通道的设置</a:t>
            </a: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第八步：绑定端口启动服务器。这里，我们绑定到机器中所有</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NIC</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（网络接口卡）的端口</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8080</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您现在可以根据需要多次调用</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bind</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（）方法（使用不同的绑定地址）。</a:t>
            </a:r>
          </a:p>
          <a:p>
            <a:pPr marL="342900" indent="-342900">
              <a:buFont typeface="Wingdings" panose="05000000000000000000" pitchFamily="2" charset="2"/>
              <a:buChar char="Ø"/>
            </a:pPr>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注意：</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ServerBootstrap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的配置中带有</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child</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的如（</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childHandler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childOption</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）是针对处理数据读取的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NioSocketChanel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的配置 ，不带的（如</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option</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）是针对</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NioServerSocketChannel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的配置</a:t>
            </a:r>
          </a:p>
        </p:txBody>
      </p:sp>
    </p:spTree>
    <p:extLst>
      <p:ext uri="{BB962C8B-B14F-4D97-AF65-F5344CB8AC3E}">
        <p14:creationId xmlns:p14="http://schemas.microsoft.com/office/powerpoint/2010/main" val="943772577"/>
      </p:ext>
    </p:extLst>
  </p:cSld>
  <p:clrMapOvr>
    <a:masterClrMapping/>
  </p:clrMapOvr>
  <p:transition spd="slow">
    <p:wipe/>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Reactor</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通道处理流程</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775136" y="1402576"/>
            <a:ext cx="9820656" cy="4154984"/>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handlerAdded</a:t>
            </a:r>
            <a:endPar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channelRegistered</a:t>
            </a:r>
            <a:endPar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channelActive</a:t>
            </a:r>
            <a:endPar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channelRead</a:t>
            </a:r>
            <a:endPar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request.method</a:t>
            </a:r>
            <a:r>
              <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=POST</a:t>
            </a: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channelRead</a:t>
            </a:r>
            <a:endPar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channelReadComplete</a:t>
            </a:r>
            <a:endPar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channelReadComplete</a:t>
            </a:r>
            <a:endPar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channelInactive</a:t>
            </a:r>
            <a:endPar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channelUnregistered</a:t>
            </a:r>
            <a:endParaRPr lang="en-US" altLang="zh-CN"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handlerRemoved</a:t>
            </a:r>
            <a:endParaRPr lang="zh-CN" altLang="en-US"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2623515388"/>
      </p:ext>
    </p:extLst>
  </p:cSld>
  <p:clrMapOvr>
    <a:masterClrMapping/>
  </p:clrMapOvr>
  <p:transition spd="slow">
    <p:wipe/>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a:t>
            </a:r>
            <a:r>
              <a:rPr lang="en-US" sz="2800" b="1" dirty="0" err="1">
                <a:solidFill>
                  <a:srgbClr val="7030A0"/>
                </a:solidFill>
                <a:latin typeface="仿宋" panose="02010609060101010101" pitchFamily="49" charset="-122"/>
                <a:ea typeface="仿宋" panose="02010609060101010101" pitchFamily="49" charset="-122"/>
                <a:cs typeface="+mn-ea"/>
                <a:sym typeface="+mn-lt"/>
              </a:rPr>
              <a:t>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的线程模型（</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1</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7" name="TextBox 50"/>
          <p:cNvSpPr txBox="1"/>
          <p:nvPr/>
        </p:nvSpPr>
        <p:spPr>
          <a:xfrm>
            <a:off x="775136" y="2090904"/>
            <a:ext cx="11084632" cy="2677656"/>
          </a:xfrm>
          <a:prstGeom prst="rect">
            <a:avLst/>
          </a:prstGeom>
          <a:noFill/>
        </p:spPr>
        <p:txBody>
          <a:bodyPr wrap="square" rtlCol="0">
            <a:spAutoFit/>
          </a:bodyPr>
          <a:lstStyle/>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的线程模型是可以通过设置启动类的参数来配置的，设置不同的启动参数，</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支持</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Reactor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单线程模型、多线程模型和主从</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Reactor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多线程模型。 </a:t>
            </a:r>
          </a:p>
          <a:p>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服务端启动时创建了两个</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NioEventLoopGroup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，一个是</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boss</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，一个是</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worker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。实际上他们是两个独立的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Reactor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线程池，一个用于接收客户端的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TCP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连接，另一个用于处理</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相关的读写操作，或则执行系统的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Task</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，定时</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Task</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a:p>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851488115"/>
      </p:ext>
    </p:extLst>
  </p:cSld>
  <p:clrMapOvr>
    <a:masterClrMapping/>
  </p:clrMapOvr>
  <p:transition spd="slow">
    <p:wipe/>
  </p:transition>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a:t>
            </a:r>
            <a:r>
              <a:rPr lang="en-US" sz="2800" b="1" dirty="0" err="1">
                <a:solidFill>
                  <a:srgbClr val="7030A0"/>
                </a:solidFill>
                <a:latin typeface="仿宋" panose="02010609060101010101" pitchFamily="49" charset="-122"/>
                <a:ea typeface="仿宋" panose="02010609060101010101" pitchFamily="49" charset="-122"/>
                <a:cs typeface="+mn-ea"/>
                <a:sym typeface="+mn-lt"/>
              </a:rPr>
              <a:t>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的线程模型</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7" name="TextBox 50"/>
          <p:cNvSpPr txBox="1"/>
          <p:nvPr/>
        </p:nvSpPr>
        <p:spPr>
          <a:xfrm>
            <a:off x="775136" y="1560552"/>
            <a:ext cx="11084632" cy="3416320"/>
          </a:xfrm>
          <a:prstGeom prst="rect">
            <a:avLst/>
          </a:prstGeom>
          <a:noFill/>
        </p:spPr>
        <p:txBody>
          <a:bodyPr wrap="square" rtlCol="0">
            <a:spAutoFit/>
          </a:bodyPr>
          <a:lstStyle/>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Boss</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线程池职责如下： </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1</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）接收客户端的连接，初始化</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参数 </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2</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）将链路状态变更时间通知给</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ChannelPipeline</a:t>
            </a:r>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worker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线程池作用是： </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1</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）异步读取通信对端的数据报，发送读事件到</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ChannelPipeline</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2</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）异步发送消息到通信对端，调用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ChannelPipeline</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的消息发送接口 </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3</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）执行系统调用</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Task; </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4</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）执行定时任务</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Task</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p:txBody>
      </p:sp>
    </p:spTree>
    <p:extLst>
      <p:ext uri="{BB962C8B-B14F-4D97-AF65-F5344CB8AC3E}">
        <p14:creationId xmlns:p14="http://schemas.microsoft.com/office/powerpoint/2010/main" val="1367267879"/>
      </p:ext>
    </p:extLst>
  </p:cSld>
  <p:clrMapOvr>
    <a:masterClrMapping/>
  </p:clrMapOvr>
  <p:transition spd="slow">
    <p:wipe/>
  </p:transition>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a:t>
            </a:r>
            <a:r>
              <a:rPr lang="en-US" sz="2800" b="1" dirty="0" err="1">
                <a:solidFill>
                  <a:srgbClr val="7030A0"/>
                </a:solidFill>
                <a:latin typeface="仿宋" panose="02010609060101010101" pitchFamily="49" charset="-122"/>
                <a:ea typeface="仿宋" panose="02010609060101010101" pitchFamily="49" charset="-122"/>
                <a:cs typeface="+mn-ea"/>
                <a:sym typeface="+mn-lt"/>
              </a:rPr>
              <a:t>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的线程模型</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7" name="TextBox 50"/>
          <p:cNvSpPr txBox="1"/>
          <p:nvPr/>
        </p:nvSpPr>
        <p:spPr>
          <a:xfrm>
            <a:off x="775136" y="1533120"/>
            <a:ext cx="11084632" cy="3416320"/>
          </a:xfrm>
          <a:prstGeom prst="rect">
            <a:avLst/>
          </a:prstGeom>
          <a:noFill/>
        </p:spPr>
        <p:txBody>
          <a:bodyPr wrap="square" rtlCol="0">
            <a:spAutoFit/>
          </a:bodyPr>
          <a:lstStyle/>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为了提升性能，</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在很多地方都进行了无锁设计。比如在</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线程内部进行串行操作，避免多线程竞争造成的性能问题。表面上似乎串行化设计似乎</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CPU</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利用率不高，但是通过调整</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线程池的线程参数，可以同时启动多个串行化的线程并行运行，这种局部无锁串行线程设计性能更优。 </a:t>
            </a:r>
          </a:p>
          <a:p>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NioEventLoop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读取到消息之后，直接调用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ChannelPipeline</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fireChannelRead</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(Object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msg</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，只要用户不主动切换线程，一直都是由</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NioEventLoop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调用用用户的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Handler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，期间不进行线程切换，这种串行化设计避免了多线程操作导致的锁竞争，性能角度看是最优的。</a:t>
            </a:r>
            <a:endParaRPr lang="en-US" altLang="zh-CN" sz="2400" b="1" dirty="0">
              <a:solidFill>
                <a:srgbClr val="00B05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2103933747"/>
      </p:ext>
    </p:extLst>
  </p:cSld>
  <p:clrMapOvr>
    <a:masterClrMapping/>
  </p:clrMapOvr>
  <p:transition spd="slow">
    <p:wipe/>
  </p:transition>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的线程模型 设置最佳实践</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7" name="TextBox 50"/>
          <p:cNvSpPr txBox="1"/>
          <p:nvPr/>
        </p:nvSpPr>
        <p:spPr>
          <a:xfrm>
            <a:off x="775136" y="1533120"/>
            <a:ext cx="11084632" cy="4154984"/>
          </a:xfrm>
          <a:prstGeom prst="rect">
            <a:avLst/>
          </a:prstGeom>
          <a:noFill/>
        </p:spPr>
        <p:txBody>
          <a:bodyPr wrap="square" rtlCol="0">
            <a:spAutoFit/>
          </a:bodyPr>
          <a:lstStyle/>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1</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）创建两个</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NioEventLoopGroup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，隔离</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 Acceptor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和</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a:t>
            </a: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2</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）尽量不要在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ChannelHandler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中启动用户线程（解码之后，将</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POJO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消息派发到后端的业务线程池除外）。</a:t>
            </a: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3</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）解码要放在</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线程调用的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Handler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中，不要放在用户线程中解码。</a:t>
            </a: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4</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）如果</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操作非常简单，不涉及复杂的业务逻辑计算，没有可能导致阻塞的磁盘操作、数据库操作、网络操作等，可以再</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线程调用的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Handler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中完成业务逻辑，不要切换到用户线程。 </a:t>
            </a:r>
          </a:p>
          <a:p>
            <a:pPr marL="342900" indent="-342900">
              <a:buFont typeface="Wingdings" panose="05000000000000000000" pitchFamily="2" charset="2"/>
              <a:buChar char="Ø"/>
            </a:pP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5</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）如果</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业务操作比较复杂，就不要在</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线程上完成，因为阻塞可能会导致</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线程假死，严重降低性能。这时候可以把</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POJO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封装成</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Task</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，派发到业务线程池中由业务线程处理，以保证</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，线程被尽快的释放，处理其余的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IO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操作。</a:t>
            </a:r>
            <a:endParaRPr lang="en-US" altLang="zh-CN" sz="2400" b="1" dirty="0">
              <a:solidFill>
                <a:srgbClr val="00B05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1613344964"/>
      </p:ext>
    </p:extLst>
  </p:cSld>
  <p:clrMapOvr>
    <a:masterClrMapping/>
  </p:clrMapOvr>
  <p:transition spd="slow">
    <p:wipe/>
  </p:transition>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的高效并发编程主要体现在如下几点</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7" name="TextBox 50"/>
          <p:cNvSpPr txBox="1"/>
          <p:nvPr/>
        </p:nvSpPr>
        <p:spPr>
          <a:xfrm>
            <a:off x="775136" y="1533120"/>
            <a:ext cx="11084632" cy="3785652"/>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1) volatile</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的大量、正确使用</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2) CAS</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和原子类的广泛使用；</a:t>
            </a: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3)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线程安全容器的使用；</a:t>
            </a: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4)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通过读写锁提升并发性能。</a:t>
            </a:r>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endParaRPr lang="en-US" altLang="zh-CN" sz="2400" b="1" dirty="0">
              <a:solidFill>
                <a:srgbClr val="00B05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00B050"/>
                </a:solidFill>
                <a:latin typeface="仿宋" panose="02010609060101010101" pitchFamily="49" charset="-122"/>
                <a:ea typeface="仿宋" panose="02010609060101010101" pitchFamily="49" charset="-122"/>
                <a:cs typeface="+mn-ea"/>
                <a:sym typeface="+mn-lt"/>
              </a:rPr>
              <a:t>Netty</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除了使用</a:t>
            </a:r>
            <a:r>
              <a:rPr lang="en-US" altLang="zh-CN" sz="2400" b="1" dirty="0">
                <a:solidFill>
                  <a:srgbClr val="00B050"/>
                </a:solidFill>
                <a:latin typeface="仿宋" panose="02010609060101010101" pitchFamily="49" charset="-122"/>
                <a:ea typeface="仿宋" panose="02010609060101010101" pitchFamily="49" charset="-122"/>
                <a:cs typeface="+mn-ea"/>
                <a:sym typeface="+mn-lt"/>
              </a:rPr>
              <a:t>reactor</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来提升性能，当然还有</a:t>
            </a:r>
          </a:p>
          <a:p>
            <a:pPr marL="342900" indent="-342900">
              <a:buFont typeface="Wingdings" panose="05000000000000000000" pitchFamily="2" charset="2"/>
              <a:buChar char="Ø"/>
            </a:pPr>
            <a:r>
              <a:rPr lang="en-US" altLang="zh-CN" sz="2400" b="1" dirty="0">
                <a:solidFill>
                  <a:srgbClr val="00B050"/>
                </a:solidFill>
                <a:latin typeface="仿宋" panose="02010609060101010101" pitchFamily="49" charset="-122"/>
                <a:ea typeface="仿宋" panose="02010609060101010101" pitchFamily="49" charset="-122"/>
                <a:cs typeface="+mn-ea"/>
                <a:sym typeface="+mn-lt"/>
              </a:rPr>
              <a:t>1</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、零拷贝，</a:t>
            </a:r>
            <a:r>
              <a:rPr lang="en-US" altLang="zh-CN" sz="2400" b="1" dirty="0">
                <a:solidFill>
                  <a:srgbClr val="00B050"/>
                </a:solidFill>
                <a:latin typeface="仿宋" panose="02010609060101010101" pitchFamily="49" charset="-122"/>
                <a:ea typeface="仿宋" panose="02010609060101010101" pitchFamily="49" charset="-122"/>
                <a:cs typeface="+mn-ea"/>
                <a:sym typeface="+mn-lt"/>
              </a:rPr>
              <a:t>IO</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性能优化</a:t>
            </a:r>
          </a:p>
          <a:p>
            <a:pPr marL="342900" indent="-342900">
              <a:buFont typeface="Wingdings" panose="05000000000000000000" pitchFamily="2" charset="2"/>
              <a:buChar char="Ø"/>
            </a:pPr>
            <a:r>
              <a:rPr lang="en-US" altLang="zh-CN" sz="2400" b="1" dirty="0">
                <a:solidFill>
                  <a:srgbClr val="00B050"/>
                </a:solidFill>
                <a:latin typeface="仿宋" panose="02010609060101010101" pitchFamily="49" charset="-122"/>
                <a:ea typeface="仿宋" panose="02010609060101010101" pitchFamily="49" charset="-122"/>
                <a:cs typeface="+mn-ea"/>
                <a:sym typeface="+mn-lt"/>
              </a:rPr>
              <a:t>2</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、通信上的粘包拆包</a:t>
            </a:r>
          </a:p>
          <a:p>
            <a:pPr marL="342900" indent="-342900">
              <a:buFont typeface="Wingdings" panose="05000000000000000000" pitchFamily="2" charset="2"/>
              <a:buChar char="Ø"/>
            </a:pPr>
            <a:r>
              <a:rPr lang="en-US" altLang="zh-CN" sz="2400" b="1" dirty="0">
                <a:solidFill>
                  <a:srgbClr val="00B050"/>
                </a:solidFill>
                <a:latin typeface="仿宋" panose="02010609060101010101" pitchFamily="49" charset="-122"/>
                <a:ea typeface="仿宋" panose="02010609060101010101" pitchFamily="49" charset="-122"/>
                <a:cs typeface="+mn-ea"/>
                <a:sym typeface="+mn-lt"/>
              </a:rPr>
              <a:t>3</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、同步的设计</a:t>
            </a:r>
          </a:p>
          <a:p>
            <a:pPr marL="342900" indent="-342900">
              <a:buFont typeface="Wingdings" panose="05000000000000000000" pitchFamily="2" charset="2"/>
              <a:buChar char="Ø"/>
            </a:pPr>
            <a:r>
              <a:rPr lang="en-US" altLang="zh-CN" sz="2400" b="1" dirty="0">
                <a:solidFill>
                  <a:srgbClr val="00B050"/>
                </a:solidFill>
                <a:latin typeface="仿宋" panose="02010609060101010101" pitchFamily="49" charset="-122"/>
                <a:ea typeface="仿宋" panose="02010609060101010101" pitchFamily="49" charset="-122"/>
                <a:cs typeface="+mn-ea"/>
                <a:sym typeface="+mn-lt"/>
              </a:rPr>
              <a:t>4</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、高性能的序列</a:t>
            </a:r>
            <a:endParaRPr lang="en-US" altLang="zh-CN" sz="2400" b="1" dirty="0">
              <a:solidFill>
                <a:srgbClr val="00B05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4280292483"/>
      </p:ext>
    </p:extLst>
  </p:cSld>
  <p:clrMapOvr>
    <a:masterClrMapping/>
  </p:clrMapOvr>
  <p:transition spd="slow">
    <p:wipe/>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源码之门</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4"/>
          <a:stretch>
            <a:fillRect/>
          </a:stretch>
        </p:blipFill>
        <p:spPr>
          <a:xfrm>
            <a:off x="775136" y="2147692"/>
            <a:ext cx="9584883" cy="3611880"/>
          </a:xfrm>
          <a:prstGeom prst="rect">
            <a:avLst/>
          </a:prstGeom>
        </p:spPr>
      </p:pic>
      <p:sp>
        <p:nvSpPr>
          <p:cNvPr id="7" name="TextBox 50"/>
          <p:cNvSpPr txBox="1"/>
          <p:nvPr/>
        </p:nvSpPr>
        <p:spPr>
          <a:xfrm>
            <a:off x="775136" y="1382134"/>
            <a:ext cx="11084632" cy="461665"/>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3.7.X</a:t>
            </a:r>
          </a:p>
        </p:txBody>
      </p:sp>
    </p:spTree>
    <p:extLst>
      <p:ext uri="{BB962C8B-B14F-4D97-AF65-F5344CB8AC3E}">
        <p14:creationId xmlns:p14="http://schemas.microsoft.com/office/powerpoint/2010/main" val="1207411507"/>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Netty</a:t>
            </a:r>
            <a:r>
              <a:rPr lang="en-US" sz="2800" b="1" dirty="0">
                <a:solidFill>
                  <a:srgbClr val="7030A0"/>
                </a:solidFill>
                <a:latin typeface="仿宋" panose="02010609060101010101" pitchFamily="49" charset="-122"/>
                <a:ea typeface="仿宋" panose="02010609060101010101" pitchFamily="49" charset="-122"/>
                <a:cs typeface="+mn-ea"/>
                <a:sym typeface="+mn-lt"/>
              </a:rPr>
              <a:t> Features</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265176" y="1219696"/>
            <a:ext cx="11926824" cy="5262979"/>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a:solidFill>
                  <a:srgbClr val="00B050"/>
                </a:solidFill>
                <a:latin typeface="仿宋" panose="02010609060101010101" pitchFamily="49" charset="-122"/>
                <a:ea typeface="仿宋" panose="02010609060101010101" pitchFamily="49" charset="-122"/>
                <a:cs typeface="+mn-ea"/>
                <a:sym typeface="+mn-lt"/>
              </a:rPr>
              <a:t>Design</a:t>
            </a:r>
          </a:p>
          <a:p>
            <a:pPr marL="800100" lvl="1" indent="-342900">
              <a:buFont typeface="Arial" panose="020B0604020202020204" pitchFamily="34" charset="0"/>
              <a:buChar char="•"/>
            </a:pPr>
            <a:r>
              <a:rPr lang="en-US" altLang="zh-CN" sz="2400" b="1" dirty="0">
                <a:latin typeface="仿宋" panose="02010609060101010101" pitchFamily="49" charset="-122"/>
                <a:ea typeface="仿宋" panose="02010609060101010101" pitchFamily="49" charset="-122"/>
                <a:cs typeface="+mn-ea"/>
                <a:sym typeface="+mn-lt"/>
              </a:rPr>
              <a:t>Unified API for various transport types - blocking and non-blocking socket</a:t>
            </a:r>
          </a:p>
          <a:p>
            <a:pPr marL="800100" lvl="1" indent="-342900">
              <a:buFont typeface="Arial" panose="020B0604020202020204" pitchFamily="34" charset="0"/>
              <a:buChar char="•"/>
            </a:pPr>
            <a:r>
              <a:rPr lang="en-US" altLang="zh-CN" sz="2400" b="1" dirty="0">
                <a:latin typeface="仿宋" panose="02010609060101010101" pitchFamily="49" charset="-122"/>
                <a:ea typeface="仿宋" panose="02010609060101010101" pitchFamily="49" charset="-122"/>
                <a:cs typeface="+mn-ea"/>
                <a:sym typeface="+mn-lt"/>
              </a:rPr>
              <a:t>Based on a flexible and extensible event model which allows clear separation of concerns</a:t>
            </a:r>
          </a:p>
          <a:p>
            <a:pPr marL="800100" lvl="1" indent="-342900">
              <a:buFont typeface="Arial" panose="020B0604020202020204" pitchFamily="34" charset="0"/>
              <a:buChar char="•"/>
            </a:pPr>
            <a:r>
              <a:rPr lang="en-US" altLang="zh-CN" sz="2400" b="1" dirty="0">
                <a:latin typeface="仿宋" panose="02010609060101010101" pitchFamily="49" charset="-122"/>
                <a:ea typeface="仿宋" panose="02010609060101010101" pitchFamily="49" charset="-122"/>
                <a:cs typeface="+mn-ea"/>
                <a:sym typeface="+mn-lt"/>
              </a:rPr>
              <a:t>Highly customizable thread model - single thread, one or more thread pools such as SEDA</a:t>
            </a:r>
          </a:p>
          <a:p>
            <a:pPr marL="800100" lvl="1" indent="-342900">
              <a:buFont typeface="Arial" panose="020B0604020202020204" pitchFamily="34" charset="0"/>
              <a:buChar char="•"/>
            </a:pPr>
            <a:r>
              <a:rPr lang="en-US" altLang="zh-CN" sz="2400" b="1" dirty="0">
                <a:latin typeface="仿宋" panose="02010609060101010101" pitchFamily="49" charset="-122"/>
                <a:ea typeface="仿宋" panose="02010609060101010101" pitchFamily="49" charset="-122"/>
                <a:cs typeface="+mn-ea"/>
                <a:sym typeface="+mn-lt"/>
              </a:rPr>
              <a:t>True connectionless datagram socket support (since 3.1)</a:t>
            </a:r>
          </a:p>
          <a:p>
            <a:pPr marL="457200" indent="-457200">
              <a:buFont typeface="Wingdings" panose="05000000000000000000" pitchFamily="2" charset="2"/>
              <a:buChar char="Ø"/>
            </a:pPr>
            <a:r>
              <a:rPr lang="en-US" altLang="zh-CN" sz="2400" b="1" dirty="0">
                <a:solidFill>
                  <a:srgbClr val="00B050"/>
                </a:solidFill>
                <a:latin typeface="仿宋" panose="02010609060101010101" pitchFamily="49" charset="-122"/>
                <a:ea typeface="仿宋" panose="02010609060101010101" pitchFamily="49" charset="-122"/>
                <a:cs typeface="+mn-ea"/>
                <a:sym typeface="+mn-lt"/>
              </a:rPr>
              <a:t>Ease of use</a:t>
            </a:r>
          </a:p>
          <a:p>
            <a:pPr marL="800100" lvl="1" indent="-342900">
              <a:buFont typeface="Arial" panose="020B0604020202020204" pitchFamily="34" charset="0"/>
              <a:buChar char="•"/>
            </a:pPr>
            <a:r>
              <a:rPr lang="en-US" altLang="zh-CN" sz="2400" b="1" dirty="0">
                <a:latin typeface="仿宋" panose="02010609060101010101" pitchFamily="49" charset="-122"/>
                <a:ea typeface="仿宋" panose="02010609060101010101" pitchFamily="49" charset="-122"/>
                <a:cs typeface="+mn-ea"/>
                <a:sym typeface="+mn-lt"/>
              </a:rPr>
              <a:t>Well-documented Javadoc, user guide and examples</a:t>
            </a:r>
          </a:p>
          <a:p>
            <a:pPr marL="800100" lvl="1" indent="-342900">
              <a:buFont typeface="Arial" panose="020B0604020202020204" pitchFamily="34" charset="0"/>
              <a:buChar char="•"/>
            </a:pPr>
            <a:r>
              <a:rPr lang="en-US" altLang="zh-CN" sz="2400" b="1" dirty="0">
                <a:latin typeface="仿宋" panose="02010609060101010101" pitchFamily="49" charset="-122"/>
                <a:ea typeface="仿宋" panose="02010609060101010101" pitchFamily="49" charset="-122"/>
                <a:cs typeface="+mn-ea"/>
                <a:sym typeface="+mn-lt"/>
              </a:rPr>
              <a:t>No additional dependencies, JDK 5 (</a:t>
            </a:r>
            <a:r>
              <a:rPr lang="en-US" altLang="zh-CN" sz="2400" b="1" dirty="0" err="1">
                <a:latin typeface="仿宋" panose="02010609060101010101" pitchFamily="49" charset="-122"/>
                <a:ea typeface="仿宋" panose="02010609060101010101" pitchFamily="49" charset="-122"/>
                <a:cs typeface="+mn-ea"/>
                <a:sym typeface="+mn-lt"/>
              </a:rPr>
              <a:t>Netty</a:t>
            </a:r>
            <a:r>
              <a:rPr lang="en-US" altLang="zh-CN" sz="2400" b="1" dirty="0">
                <a:latin typeface="仿宋" panose="02010609060101010101" pitchFamily="49" charset="-122"/>
                <a:ea typeface="仿宋" panose="02010609060101010101" pitchFamily="49" charset="-122"/>
                <a:cs typeface="+mn-ea"/>
                <a:sym typeface="+mn-lt"/>
              </a:rPr>
              <a:t> 3.x) or 6 (</a:t>
            </a:r>
            <a:r>
              <a:rPr lang="en-US" altLang="zh-CN" sz="2400" b="1" dirty="0" err="1">
                <a:latin typeface="仿宋" panose="02010609060101010101" pitchFamily="49" charset="-122"/>
                <a:ea typeface="仿宋" panose="02010609060101010101" pitchFamily="49" charset="-122"/>
                <a:cs typeface="+mn-ea"/>
                <a:sym typeface="+mn-lt"/>
              </a:rPr>
              <a:t>Netty</a:t>
            </a:r>
            <a:r>
              <a:rPr lang="en-US" altLang="zh-CN" sz="2400" b="1" dirty="0">
                <a:latin typeface="仿宋" panose="02010609060101010101" pitchFamily="49" charset="-122"/>
                <a:ea typeface="仿宋" panose="02010609060101010101" pitchFamily="49" charset="-122"/>
                <a:cs typeface="+mn-ea"/>
                <a:sym typeface="+mn-lt"/>
              </a:rPr>
              <a:t> 4.x) is enough</a:t>
            </a:r>
          </a:p>
          <a:p>
            <a:pPr marL="800100" lvl="1" indent="-342900">
              <a:buFont typeface="Arial" panose="020B0604020202020204" pitchFamily="34" charset="0"/>
              <a:buChar char="•"/>
            </a:pPr>
            <a:r>
              <a:rPr lang="en-US" altLang="zh-CN" sz="2400" b="1" dirty="0">
                <a:latin typeface="仿宋" panose="02010609060101010101" pitchFamily="49" charset="-122"/>
                <a:ea typeface="仿宋" panose="02010609060101010101" pitchFamily="49" charset="-122"/>
                <a:cs typeface="+mn-ea"/>
                <a:sym typeface="+mn-lt"/>
              </a:rPr>
              <a:t>Note: Some components such as HTTP/2 might have more requirements. Please refer to the Requirements page for more information.</a:t>
            </a:r>
          </a:p>
        </p:txBody>
      </p:sp>
    </p:spTree>
    <p:extLst>
      <p:ext uri="{BB962C8B-B14F-4D97-AF65-F5344CB8AC3E}">
        <p14:creationId xmlns:p14="http://schemas.microsoft.com/office/powerpoint/2010/main" val="2236513011"/>
      </p:ext>
    </p:extLst>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Netty4 </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源码</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3" name="图片 2"/>
          <p:cNvPicPr>
            <a:picLocks noChangeAspect="1"/>
          </p:cNvPicPr>
          <p:nvPr/>
        </p:nvPicPr>
        <p:blipFill>
          <a:blip r:embed="rId4"/>
          <a:stretch>
            <a:fillRect/>
          </a:stretch>
        </p:blipFill>
        <p:spPr>
          <a:xfrm>
            <a:off x="775136" y="2299079"/>
            <a:ext cx="8832844" cy="2218419"/>
          </a:xfrm>
          <a:prstGeom prst="rect">
            <a:avLst/>
          </a:prstGeom>
        </p:spPr>
      </p:pic>
      <p:sp>
        <p:nvSpPr>
          <p:cNvPr id="7" name="TextBox 50"/>
          <p:cNvSpPr txBox="1"/>
          <p:nvPr/>
        </p:nvSpPr>
        <p:spPr>
          <a:xfrm>
            <a:off x="775136" y="1382134"/>
            <a:ext cx="11084632" cy="461665"/>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4.1.X</a:t>
            </a:r>
          </a:p>
        </p:txBody>
      </p:sp>
    </p:spTree>
    <p:extLst>
      <p:ext uri="{BB962C8B-B14F-4D97-AF65-F5344CB8AC3E}">
        <p14:creationId xmlns:p14="http://schemas.microsoft.com/office/powerpoint/2010/main" val="2865027463"/>
      </p:ext>
    </p:extLst>
  </p:cSld>
  <p:clrMapOvr>
    <a:masterClrMapping/>
  </p:clrMapOvr>
  <p:transition spd="slow">
    <p:wipe/>
  </p:transition>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中的零拷贝（</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Zero-Copy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）机制</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775136" y="1219696"/>
            <a:ext cx="11084632" cy="5262979"/>
          </a:xfrm>
          <a:prstGeom prst="rect">
            <a:avLst/>
          </a:prstGeom>
          <a:noFill/>
        </p:spPr>
        <p:txBody>
          <a:bodyPr wrap="square" rtlCol="0">
            <a:spAutoFit/>
          </a:bodyPr>
          <a:lstStyle/>
          <a:p>
            <a:r>
              <a:rPr lang="en-US" altLang="zh-CN" sz="24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的“零拷贝”主要体现以下几个方面：</a:t>
            </a: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1.Netty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的接收和发送</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ByteBuffer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采用</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DIRECT BUFFERS</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，使用堆外直接内存进行</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Socket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读写，不需要进行字节缓冲区的二次拷贝。如果使用传统的堆内存（</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HEAP BUFFERS</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）进行</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Socket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读写，</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JVM</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会将堆内存</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Buffer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拷贝一份到直接内存中，然后才写入</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Socket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中。相比于堆外直接内存，消息在发送过程中多了一次缓冲区的内存拷贝。</a:t>
            </a: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2.Netty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提供了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CompositeByteBuf</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类</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它可以将多个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ByteBuf</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合并为一个逻辑上的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ByteBuf</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避免了传统通过内存拷贝的方式将几个小</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Buffer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合并成一个大的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Buffer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3.</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通过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FileRegion</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包装的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FileChannel.tranferTo</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方法 实现文件传输</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可以直接将文件缓冲区的数据发送到目标 </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，避免了传统通过循环</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write</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方式导致的内存拷贝问题。</a:t>
            </a: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4.</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通过 </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wrap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操作</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我们可以将 </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byte[]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数组、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ByteBuf</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ByteBuffer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等包装成一个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ByteBuf</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对象</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进而避免了拷贝操作。</a:t>
            </a:r>
            <a:endParaRPr lang="en-US" altLang="zh-CN" sz="2400" b="1" dirty="0">
              <a:solidFill>
                <a:srgbClr val="00B05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4237798353"/>
      </p:ext>
    </p:extLst>
  </p:cSld>
  <p:clrMapOvr>
    <a:masterClrMapping/>
  </p:clrMapOvr>
  <p:transition spd="slow">
    <p:wipe/>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中还有另一种形式的零拷贝</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775136" y="1130784"/>
            <a:ext cx="11084632" cy="5632311"/>
          </a:xfrm>
          <a:prstGeom prst="rect">
            <a:avLst/>
          </a:prstGeom>
          <a:noFill/>
        </p:spPr>
        <p:txBody>
          <a:bodyPr wrap="square" rtlCol="0">
            <a:spAutoFit/>
          </a:bodyPr>
          <a:lstStyle/>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即</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允许我们将多段数据合并为一整段虚拟数据供用户使用，而过程中不需要对数据进行拷贝操作，这也是我们今天要讲的重点。我们都知道在</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stream-based transport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（如</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TCP/IP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）的传输过程中，数据包有可能会被重新封装在不同的数据包中，例如当你发送如下数据时：</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|ABC |DEF |GHI |</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有可能实际收到的数据如下：</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|AB  |CDEFG|H|I  |</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因此在实际应用中，很有可能一条完整的消息被分割为多个数据包进行网络传输，而单个的数据包对你而言是没有意义的，只有当这些数据包组成一条完整的消息时你才能做出正确的处理，而</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可以通过零拷贝的方式将这些数据包组合成一条完整的消息供你来使用。而此时，零拷贝的作用范围仅在用户空间中。</a:t>
            </a:r>
            <a:endParaRPr lang="en-US" altLang="zh-CN"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640283364"/>
      </p:ext>
    </p:extLst>
  </p:cSld>
  <p:clrMapOvr>
    <a:masterClrMapping/>
  </p:clrMapOvr>
  <p:transition spd="slow">
    <p:wipe/>
  </p:transition>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粘包和拆包解决方案</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775136" y="1706856"/>
            <a:ext cx="11084632" cy="1938992"/>
          </a:xfrm>
          <a:prstGeom prst="rect">
            <a:avLst/>
          </a:prstGeom>
          <a:noFill/>
        </p:spPr>
        <p:txBody>
          <a:bodyPr wrap="square" rtlCol="0">
            <a:spAutoFit/>
          </a:bodyPr>
          <a:lstStyle/>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提供了多个解码器，可以进行分包的操作，分别是： </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LineBasedFrameDecoder</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p>
          <a:p>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DelimiterBasedFrameDecoder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（添加特殊分隔符报文来分包） </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FixedLengthFrameDecoder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（使用定长的报文来分包） </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LengthFieldBasedFrameDecoder</a:t>
            </a:r>
            <a:endParaRPr lang="en-US" altLang="zh-CN"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4277784483"/>
      </p:ext>
    </p:extLst>
  </p:cSld>
  <p:clrMapOvr>
    <a:masterClrMapping/>
  </p:clrMapOvr>
  <p:transition spd="slow">
    <p:wipe/>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解码器</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1</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775136" y="1130784"/>
            <a:ext cx="11084632" cy="4154984"/>
          </a:xfrm>
          <a:prstGeom prst="rect">
            <a:avLst/>
          </a:prstGeom>
          <a:noFill/>
        </p:spPr>
        <p:txBody>
          <a:bodyPr wrap="square" rtlCol="0">
            <a:spAutoFit/>
          </a:bodyPr>
          <a:lstStyle/>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LineBasedFrameDecoder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解码器</a:t>
            </a:r>
          </a:p>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LineBasedFrameDecoder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是回车换行解码器，如果用户发送的消息以回车换行符作为消息结束的标识，则可以直接使用</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LineBasedFrameDecoder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对消息进行解码，只需要在初始化</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服务端或者客户端时将</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LineBasedFrameDecoder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正确的添加到</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ChannelPipeline</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中即可，不需要自己重新实现一套换行解码器。</a:t>
            </a:r>
          </a:p>
          <a:p>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DelimiterBasedFrameDecoder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解码器</a:t>
            </a:r>
          </a:p>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DelimiterBasedFrameDecoder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是分隔符解码器，用户可以指定消息结束的分隔符，它可以自动完成以分隔符作为码流结束标识的消息的解码。回车换行解码器实际上是一种特殊的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DelimiterBasedFrameDecoder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解码器。</a:t>
            </a:r>
          </a:p>
          <a:p>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2670166979"/>
      </p:ext>
    </p:extLst>
  </p:cSld>
  <p:clrMapOvr>
    <a:masterClrMapping/>
  </p:clrMapOvr>
  <p:transition spd="slow">
    <p:wipe/>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解码器</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2</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775136" y="1078242"/>
            <a:ext cx="11084632" cy="4893647"/>
          </a:xfrm>
          <a:prstGeom prst="rect">
            <a:avLst/>
          </a:prstGeom>
          <a:noFill/>
        </p:spPr>
        <p:txBody>
          <a:bodyPr wrap="square" rtlCol="0">
            <a:spAutoFit/>
          </a:bodyPr>
          <a:lstStyle/>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FixedLengthFrameDecoder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解码器</a:t>
            </a:r>
          </a:p>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FixedLengthFrameDecoder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是固定长度解码器，它能够按照指定的长度对消息进行自动解码，开发者不需要考虑</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TCP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的粘包</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拆包等问题，非常实用。</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对于定长消息，如果消息实际长度小于定长，则往往会进行补位操作，它在一定程度上导致了空间和资源的浪费。但是它的优点也是非常明显的，编解码比较简单，因此在实际项目中仍然有一定的应用场景。</a:t>
            </a:r>
          </a:p>
          <a:p>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LengthFieldBasedFrameDecoder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解码器</a:t>
            </a:r>
          </a:p>
          <a:p>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大多数的协议（私有或者公有），协议头中会携带长度字段，用于标识消息体或者整包消息的长度，例如</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SMPP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HTTP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协议等。由于基于长度解码需求的通用性，以及为了降低用户的协议开发难度，</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Netty</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提供</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LengthFieldBasedFrameDecoder</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，自动屏蔽</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TCP</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底层的拆包和粘包问题，只需要传入正确的参数，即可轻松解决“读半包“问题</a:t>
            </a:r>
            <a:endParaRPr lang="en-US" altLang="zh-CN"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2449681062"/>
      </p:ext>
    </p:extLst>
  </p:cSld>
  <p:clrMapOvr>
    <a:masterClrMapping/>
  </p:clrMapOvr>
  <p:transition spd="slow">
    <p:wipe/>
  </p:transition>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对</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Google </a:t>
            </a:r>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Protobuf</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编解码支持</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1</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5" name="图片 4"/>
          <p:cNvPicPr>
            <a:picLocks noChangeAspect="1"/>
          </p:cNvPicPr>
          <p:nvPr/>
        </p:nvPicPr>
        <p:blipFill>
          <a:blip r:embed="rId4"/>
          <a:stretch>
            <a:fillRect/>
          </a:stretch>
        </p:blipFill>
        <p:spPr>
          <a:xfrm>
            <a:off x="5360398" y="1173818"/>
            <a:ext cx="4929445" cy="5565728"/>
          </a:xfrm>
          <a:prstGeom prst="rect">
            <a:avLst/>
          </a:prstGeom>
        </p:spPr>
      </p:pic>
      <p:pic>
        <p:nvPicPr>
          <p:cNvPr id="6" name="图片 5"/>
          <p:cNvPicPr>
            <a:picLocks noChangeAspect="1"/>
          </p:cNvPicPr>
          <p:nvPr/>
        </p:nvPicPr>
        <p:blipFill>
          <a:blip r:embed="rId5"/>
          <a:stretch>
            <a:fillRect/>
          </a:stretch>
        </p:blipFill>
        <p:spPr>
          <a:xfrm>
            <a:off x="775136" y="1637930"/>
            <a:ext cx="4534293" cy="2019475"/>
          </a:xfrm>
          <a:prstGeom prst="rect">
            <a:avLst/>
          </a:prstGeom>
        </p:spPr>
      </p:pic>
    </p:spTree>
    <p:extLst>
      <p:ext uri="{BB962C8B-B14F-4D97-AF65-F5344CB8AC3E}">
        <p14:creationId xmlns:p14="http://schemas.microsoft.com/office/powerpoint/2010/main" val="2611642416"/>
      </p:ext>
    </p:extLst>
  </p:cSld>
  <p:clrMapOvr>
    <a:masterClrMapping/>
  </p:clrMapOvr>
  <p:transition spd="slow">
    <p:wipe/>
  </p:transition>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对</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Google </a:t>
            </a:r>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Protobuf</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编解码支持</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2</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4"/>
          <a:stretch>
            <a:fillRect/>
          </a:stretch>
        </p:blipFill>
        <p:spPr>
          <a:xfrm>
            <a:off x="775136" y="1800562"/>
            <a:ext cx="7895004" cy="3002540"/>
          </a:xfrm>
          <a:prstGeom prst="rect">
            <a:avLst/>
          </a:prstGeom>
        </p:spPr>
      </p:pic>
      <p:pic>
        <p:nvPicPr>
          <p:cNvPr id="3" name="图片 2"/>
          <p:cNvPicPr>
            <a:picLocks noChangeAspect="1"/>
          </p:cNvPicPr>
          <p:nvPr/>
        </p:nvPicPr>
        <p:blipFill>
          <a:blip r:embed="rId5"/>
          <a:stretch>
            <a:fillRect/>
          </a:stretch>
        </p:blipFill>
        <p:spPr>
          <a:xfrm>
            <a:off x="3539794" y="1525257"/>
            <a:ext cx="8116003" cy="4740051"/>
          </a:xfrm>
          <a:prstGeom prst="rect">
            <a:avLst/>
          </a:prstGeom>
        </p:spPr>
      </p:pic>
    </p:spTree>
    <p:extLst>
      <p:ext uri="{BB962C8B-B14F-4D97-AF65-F5344CB8AC3E}">
        <p14:creationId xmlns:p14="http://schemas.microsoft.com/office/powerpoint/2010/main" val="3780702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对</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Google </a:t>
            </a:r>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Protobuf</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编解码支持</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3</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5" name="图片 4"/>
          <p:cNvPicPr>
            <a:picLocks noChangeAspect="1"/>
          </p:cNvPicPr>
          <p:nvPr/>
        </p:nvPicPr>
        <p:blipFill>
          <a:blip r:embed="rId4"/>
          <a:stretch>
            <a:fillRect/>
          </a:stretch>
        </p:blipFill>
        <p:spPr>
          <a:xfrm>
            <a:off x="775136" y="1725035"/>
            <a:ext cx="8375106" cy="3177815"/>
          </a:xfrm>
          <a:prstGeom prst="rect">
            <a:avLst/>
          </a:prstGeom>
        </p:spPr>
      </p:pic>
      <p:pic>
        <p:nvPicPr>
          <p:cNvPr id="6" name="图片 5"/>
          <p:cNvPicPr>
            <a:picLocks noChangeAspect="1"/>
          </p:cNvPicPr>
          <p:nvPr/>
        </p:nvPicPr>
        <p:blipFill>
          <a:blip r:embed="rId5"/>
          <a:stretch>
            <a:fillRect/>
          </a:stretch>
        </p:blipFill>
        <p:spPr>
          <a:xfrm>
            <a:off x="4289598" y="1134123"/>
            <a:ext cx="5798044" cy="5490007"/>
          </a:xfrm>
          <a:prstGeom prst="rect">
            <a:avLst/>
          </a:prstGeom>
        </p:spPr>
      </p:pic>
    </p:spTree>
    <p:extLst>
      <p:ext uri="{BB962C8B-B14F-4D97-AF65-F5344CB8AC3E}">
        <p14:creationId xmlns:p14="http://schemas.microsoft.com/office/powerpoint/2010/main" val="198077481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Netty</a:t>
            </a:r>
            <a:r>
              <a:rPr lang="en-US" sz="2800" b="1" dirty="0">
                <a:solidFill>
                  <a:srgbClr val="7030A0"/>
                </a:solidFill>
                <a:latin typeface="仿宋" panose="02010609060101010101" pitchFamily="49" charset="-122"/>
                <a:ea typeface="仿宋" panose="02010609060101010101" pitchFamily="49" charset="-122"/>
                <a:cs typeface="+mn-ea"/>
                <a:sym typeface="+mn-lt"/>
              </a:rPr>
              <a:t> </a:t>
            </a:r>
            <a:r>
              <a:rPr lang="en-US" sz="2800" b="1" dirty="0" err="1">
                <a:solidFill>
                  <a:srgbClr val="7030A0"/>
                </a:solidFill>
                <a:latin typeface="仿宋" panose="02010609060101010101" pitchFamily="49" charset="-122"/>
                <a:ea typeface="仿宋" panose="02010609060101010101" pitchFamily="49" charset="-122"/>
                <a:cs typeface="+mn-ea"/>
                <a:sym typeface="+mn-lt"/>
              </a:rPr>
              <a:t>WebSocket</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7" name="TextBox 50"/>
          <p:cNvSpPr txBox="1"/>
          <p:nvPr/>
        </p:nvSpPr>
        <p:spPr>
          <a:xfrm>
            <a:off x="775136" y="1130784"/>
            <a:ext cx="11084632" cy="4154984"/>
          </a:xfrm>
          <a:prstGeom prst="rect">
            <a:avLst/>
          </a:prstGeom>
          <a:noFill/>
        </p:spPr>
        <p:txBody>
          <a:bodyPr wrap="square" rtlCol="0">
            <a:spAutoFit/>
          </a:bodyPr>
          <a:lstStyle/>
          <a:p>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WebSocketFrame</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抽奖类的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6</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个子类（协议规范定义的六中</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Frame</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t>
            </a:r>
          </a:p>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1. </a:t>
            </a:r>
            <a:r>
              <a:rPr lang="en-US" altLang="zh-CN" sz="2400" b="1" dirty="0" err="1">
                <a:latin typeface="仿宋" panose="02010609060101010101" pitchFamily="49" charset="-122"/>
                <a:ea typeface="仿宋" panose="02010609060101010101" pitchFamily="49" charset="-122"/>
                <a:cs typeface="+mn-ea"/>
                <a:sym typeface="+mn-lt"/>
              </a:rPr>
              <a:t>BinaryWebSocketFrame</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2. </a:t>
            </a:r>
            <a:r>
              <a:rPr lang="en-US" altLang="zh-CN" sz="2400" b="1" dirty="0" err="1">
                <a:latin typeface="仿宋" panose="02010609060101010101" pitchFamily="49" charset="-122"/>
                <a:ea typeface="仿宋" panose="02010609060101010101" pitchFamily="49" charset="-122"/>
                <a:cs typeface="+mn-ea"/>
                <a:sym typeface="+mn-lt"/>
              </a:rPr>
              <a:t>CloseWebSocketFrame</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3. </a:t>
            </a:r>
            <a:r>
              <a:rPr lang="en-US" altLang="zh-CN" sz="2400" b="1" dirty="0" err="1">
                <a:latin typeface="仿宋" panose="02010609060101010101" pitchFamily="49" charset="-122"/>
                <a:ea typeface="仿宋" panose="02010609060101010101" pitchFamily="49" charset="-122"/>
                <a:cs typeface="+mn-ea"/>
                <a:sym typeface="+mn-lt"/>
              </a:rPr>
              <a:t>ContinuationWebSocketFrame</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4. </a:t>
            </a:r>
            <a:r>
              <a:rPr lang="en-US" altLang="zh-CN" sz="2400" b="1" dirty="0" err="1">
                <a:latin typeface="仿宋" panose="02010609060101010101" pitchFamily="49" charset="-122"/>
                <a:ea typeface="仿宋" panose="02010609060101010101" pitchFamily="49" charset="-122"/>
                <a:cs typeface="+mn-ea"/>
                <a:sym typeface="+mn-lt"/>
              </a:rPr>
              <a:t>PingWebSocketFrame</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5. </a:t>
            </a:r>
            <a:r>
              <a:rPr lang="en-US" altLang="zh-CN" sz="2400" b="1" dirty="0" err="1">
                <a:latin typeface="仿宋" panose="02010609060101010101" pitchFamily="49" charset="-122"/>
                <a:ea typeface="仿宋" panose="02010609060101010101" pitchFamily="49" charset="-122"/>
                <a:cs typeface="+mn-ea"/>
                <a:sym typeface="+mn-lt"/>
              </a:rPr>
              <a:t>PongWebSocketFrame</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latin typeface="仿宋" panose="02010609060101010101" pitchFamily="49" charset="-122"/>
                <a:ea typeface="仿宋" panose="02010609060101010101" pitchFamily="49" charset="-122"/>
                <a:cs typeface="+mn-ea"/>
                <a:sym typeface="+mn-lt"/>
              </a:rPr>
              <a:t>6. </a:t>
            </a:r>
            <a:r>
              <a:rPr lang="en-US" altLang="zh-CN" sz="2400" b="1" dirty="0" err="1">
                <a:latin typeface="仿宋" panose="02010609060101010101" pitchFamily="49" charset="-122"/>
                <a:ea typeface="仿宋" panose="02010609060101010101" pitchFamily="49" charset="-122"/>
                <a:cs typeface="+mn-ea"/>
                <a:sym typeface="+mn-lt"/>
              </a:rPr>
              <a:t>TextWebSocketFrame</a:t>
            </a:r>
            <a:endParaRPr lang="en-US" altLang="zh-CN" sz="2400" b="1" dirty="0">
              <a:latin typeface="仿宋" panose="02010609060101010101" pitchFamily="49" charset="-122"/>
              <a:ea typeface="仿宋" panose="02010609060101010101" pitchFamily="49" charset="-122"/>
              <a:cs typeface="+mn-ea"/>
              <a:sym typeface="+mn-lt"/>
            </a:endParaRPr>
          </a:p>
          <a:p>
            <a:endParaRPr lang="en-US" altLang="zh-CN" sz="2400" b="1" dirty="0">
              <a:latin typeface="仿宋" panose="02010609060101010101" pitchFamily="49" charset="-122"/>
              <a:ea typeface="仿宋" panose="02010609060101010101" pitchFamily="49" charset="-122"/>
              <a:cs typeface="+mn-ea"/>
              <a:sym typeface="+mn-lt"/>
            </a:endParaRPr>
          </a:p>
          <a:p>
            <a:r>
              <a:rPr lang="zh-CN" altLang="en-US" sz="2400" b="1" dirty="0">
                <a:solidFill>
                  <a:srgbClr val="00B050"/>
                </a:solidFill>
                <a:latin typeface="仿宋" panose="02010609060101010101" pitchFamily="49" charset="-122"/>
                <a:ea typeface="仿宋" panose="02010609060101010101" pitchFamily="49" charset="-122"/>
                <a:cs typeface="+mn-ea"/>
                <a:sym typeface="+mn-lt"/>
              </a:rPr>
              <a:t>协议格式为：</a:t>
            </a:r>
          </a:p>
          <a:p>
            <a:pPr marL="342900" indent="-342900">
              <a:buFont typeface="Wingdings" panose="05000000000000000000" pitchFamily="2" charset="2"/>
              <a:buChar char="Ø"/>
            </a:pPr>
            <a:r>
              <a:rPr lang="en-US" altLang="zh-CN" sz="2400" b="1" dirty="0">
                <a:solidFill>
                  <a:srgbClr val="00B050"/>
                </a:solidFill>
                <a:latin typeface="仿宋" panose="02010609060101010101" pitchFamily="49" charset="-122"/>
                <a:ea typeface="仿宋" panose="02010609060101010101" pitchFamily="49" charset="-122"/>
                <a:cs typeface="+mn-ea"/>
                <a:sym typeface="+mn-lt"/>
              </a:rPr>
              <a:t>ws://server:port/context_path</a:t>
            </a:r>
          </a:p>
        </p:txBody>
      </p:sp>
    </p:spTree>
    <p:extLst>
      <p:ext uri="{BB962C8B-B14F-4D97-AF65-F5344CB8AC3E}">
        <p14:creationId xmlns:p14="http://schemas.microsoft.com/office/powerpoint/2010/main" val="615984449"/>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Netty</a:t>
            </a:r>
            <a:r>
              <a:rPr lang="en-US" sz="2800" b="1" dirty="0">
                <a:solidFill>
                  <a:srgbClr val="7030A0"/>
                </a:solidFill>
                <a:latin typeface="仿宋" panose="02010609060101010101" pitchFamily="49" charset="-122"/>
                <a:ea typeface="仿宋" panose="02010609060101010101" pitchFamily="49" charset="-122"/>
                <a:cs typeface="+mn-ea"/>
                <a:sym typeface="+mn-lt"/>
              </a:rPr>
              <a:t> </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H</a:t>
            </a:r>
            <a:r>
              <a:rPr lang="en-US" sz="2800" b="1" dirty="0">
                <a:solidFill>
                  <a:srgbClr val="7030A0"/>
                </a:solidFill>
                <a:latin typeface="仿宋" panose="02010609060101010101" pitchFamily="49" charset="-122"/>
                <a:ea typeface="仿宋" panose="02010609060101010101" pitchFamily="49" charset="-122"/>
                <a:cs typeface="+mn-ea"/>
                <a:sym typeface="+mn-lt"/>
              </a:rPr>
              <a:t>istory</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265176" y="1219696"/>
            <a:ext cx="11926824" cy="4893647"/>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a:solidFill>
                  <a:srgbClr val="FF0000"/>
                </a:solidFill>
                <a:latin typeface="仿宋" panose="02010609060101010101" pitchFamily="49" charset="-122"/>
                <a:ea typeface="仿宋" panose="02010609060101010101" pitchFamily="49" charset="-122"/>
                <a:cs typeface="+mn-ea"/>
                <a:sym typeface="+mn-lt"/>
              </a:rPr>
              <a:t>2004</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年</a:t>
            </a:r>
            <a:r>
              <a:rPr lang="en-US" altLang="zh-CN" sz="2400" b="1" dirty="0">
                <a:solidFill>
                  <a:srgbClr val="FF0000"/>
                </a:solidFill>
                <a:latin typeface="仿宋" panose="02010609060101010101" pitchFamily="49" charset="-122"/>
                <a:ea typeface="仿宋" panose="02010609060101010101" pitchFamily="49" charset="-122"/>
                <a:cs typeface="+mn-ea"/>
                <a:sym typeface="+mn-lt"/>
              </a:rPr>
              <a:t>6</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月</a:t>
            </a:r>
            <a:r>
              <a:rPr lang="en-US" altLang="zh-CN" sz="2400" b="1" dirty="0">
                <a:solidFill>
                  <a:srgbClr val="FF0000"/>
                </a:solidFill>
                <a:latin typeface="仿宋" panose="02010609060101010101" pitchFamily="49" charset="-122"/>
                <a:ea typeface="仿宋" panose="02010609060101010101" pitchFamily="49" charset="-122"/>
                <a:cs typeface="+mn-ea"/>
                <a:sym typeface="+mn-lt"/>
              </a:rPr>
              <a:t>Netty2</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发布</a:t>
            </a:r>
            <a:endParaRPr lang="en-US" altLang="zh-CN" sz="2400" b="1" dirty="0">
              <a:solidFill>
                <a:srgbClr val="FF0000"/>
              </a:solidFill>
              <a:latin typeface="仿宋" panose="02010609060101010101" pitchFamily="49" charset="-122"/>
              <a:ea typeface="仿宋" panose="02010609060101010101" pitchFamily="49" charset="-122"/>
              <a:cs typeface="+mn-ea"/>
              <a:sym typeface="+mn-lt"/>
            </a:endParaRPr>
          </a:p>
          <a:p>
            <a:r>
              <a:rPr lang="en-US" altLang="zh-CN" sz="2400" b="1" dirty="0">
                <a:latin typeface="仿宋" panose="02010609060101010101" pitchFamily="49" charset="-122"/>
                <a:ea typeface="仿宋" panose="02010609060101010101" pitchFamily="49" charset="-122"/>
                <a:cs typeface="+mn-ea"/>
                <a:sym typeface="+mn-lt"/>
              </a:rPr>
              <a:t>  2004</a:t>
            </a:r>
            <a:r>
              <a:rPr lang="zh-CN" altLang="en-US" sz="2400" b="1" dirty="0">
                <a:latin typeface="仿宋" panose="02010609060101010101" pitchFamily="49" charset="-122"/>
                <a:ea typeface="仿宋" panose="02010609060101010101" pitchFamily="49" charset="-122"/>
                <a:cs typeface="+mn-ea"/>
                <a:sym typeface="+mn-lt"/>
              </a:rPr>
              <a:t>年</a:t>
            </a:r>
            <a:r>
              <a:rPr lang="en-US" altLang="zh-CN" sz="2400" b="1" dirty="0">
                <a:latin typeface="仿宋" panose="02010609060101010101" pitchFamily="49" charset="-122"/>
                <a:ea typeface="仿宋" panose="02010609060101010101" pitchFamily="49" charset="-122"/>
                <a:cs typeface="+mn-ea"/>
                <a:sym typeface="+mn-lt"/>
              </a:rPr>
              <a:t>6</a:t>
            </a:r>
            <a:r>
              <a:rPr lang="zh-CN" altLang="en-US" sz="2400" b="1" dirty="0">
                <a:latin typeface="仿宋" panose="02010609060101010101" pitchFamily="49" charset="-122"/>
                <a:ea typeface="仿宋" panose="02010609060101010101" pitchFamily="49" charset="-122"/>
                <a:cs typeface="+mn-ea"/>
                <a:sym typeface="+mn-lt"/>
              </a:rPr>
              <a:t>月</a:t>
            </a:r>
            <a:r>
              <a:rPr lang="en-US" altLang="zh-CN" sz="2400" b="1" dirty="0">
                <a:latin typeface="仿宋" panose="02010609060101010101" pitchFamily="49" charset="-122"/>
                <a:ea typeface="仿宋" panose="02010609060101010101" pitchFamily="49" charset="-122"/>
                <a:cs typeface="+mn-ea"/>
                <a:sym typeface="+mn-lt"/>
              </a:rPr>
              <a:t>Netty2</a:t>
            </a:r>
            <a:r>
              <a:rPr lang="zh-CN" altLang="en-US" sz="2400" b="1" dirty="0">
                <a:latin typeface="仿宋" panose="02010609060101010101" pitchFamily="49" charset="-122"/>
                <a:ea typeface="仿宋" panose="02010609060101010101" pitchFamily="49" charset="-122"/>
                <a:cs typeface="+mn-ea"/>
                <a:sym typeface="+mn-lt"/>
              </a:rPr>
              <a:t>的</a:t>
            </a:r>
            <a:r>
              <a:rPr lang="en-US" altLang="zh-CN" sz="2400" b="1" dirty="0">
                <a:latin typeface="仿宋" panose="02010609060101010101" pitchFamily="49" charset="-122"/>
                <a:ea typeface="仿宋" panose="02010609060101010101" pitchFamily="49" charset="-122"/>
                <a:cs typeface="+mn-ea"/>
                <a:sym typeface="+mn-lt"/>
              </a:rPr>
              <a:t>1.0</a:t>
            </a:r>
            <a:r>
              <a:rPr lang="zh-CN" altLang="en-US" sz="2400" b="1" dirty="0">
                <a:latin typeface="仿宋" panose="02010609060101010101" pitchFamily="49" charset="-122"/>
                <a:ea typeface="仿宋" panose="02010609060101010101" pitchFamily="49" charset="-122"/>
                <a:cs typeface="+mn-ea"/>
                <a:sym typeface="+mn-lt"/>
              </a:rPr>
              <a:t>版本发布，这是在</a:t>
            </a:r>
            <a:r>
              <a:rPr lang="en-US" altLang="zh-CN" sz="2400" b="1" dirty="0">
                <a:latin typeface="仿宋" panose="02010609060101010101" pitchFamily="49" charset="-122"/>
                <a:ea typeface="仿宋" panose="02010609060101010101" pitchFamily="49" charset="-122"/>
                <a:cs typeface="+mn-ea"/>
                <a:sym typeface="+mn-lt"/>
              </a:rPr>
              <a:t>java</a:t>
            </a:r>
            <a:r>
              <a:rPr lang="zh-CN" altLang="en-US" sz="2400" b="1" dirty="0">
                <a:latin typeface="仿宋" panose="02010609060101010101" pitchFamily="49" charset="-122"/>
                <a:ea typeface="仿宋" panose="02010609060101010101" pitchFamily="49" charset="-122"/>
                <a:cs typeface="+mn-ea"/>
                <a:sym typeface="+mn-lt"/>
              </a:rPr>
              <a:t>社区中第一个基于事件驱动的应用网络框架。</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solidFill>
                  <a:srgbClr val="FF0000"/>
                </a:solidFill>
                <a:latin typeface="仿宋" panose="02010609060101010101" pitchFamily="49" charset="-122"/>
                <a:ea typeface="仿宋" panose="02010609060101010101" pitchFamily="49" charset="-122"/>
                <a:cs typeface="+mn-ea"/>
                <a:sym typeface="+mn-lt"/>
              </a:rPr>
              <a:t>2005</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年</a:t>
            </a:r>
            <a:r>
              <a:rPr lang="en-US" altLang="zh-CN" sz="2400" b="1" dirty="0">
                <a:solidFill>
                  <a:srgbClr val="FF0000"/>
                </a:solidFill>
                <a:latin typeface="仿宋" panose="02010609060101010101" pitchFamily="49" charset="-122"/>
                <a:ea typeface="仿宋" panose="02010609060101010101" pitchFamily="49" charset="-122"/>
                <a:cs typeface="+mn-ea"/>
                <a:sym typeface="+mn-lt"/>
              </a:rPr>
              <a:t>5</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月</a:t>
            </a:r>
            <a:r>
              <a:rPr lang="en-US" altLang="zh-CN" sz="2400" b="1" dirty="0">
                <a:solidFill>
                  <a:srgbClr val="FF0000"/>
                </a:solidFill>
                <a:latin typeface="仿宋" panose="02010609060101010101" pitchFamily="49" charset="-122"/>
                <a:ea typeface="仿宋" panose="02010609060101010101" pitchFamily="49" charset="-122"/>
                <a:cs typeface="+mn-ea"/>
                <a:sym typeface="+mn-lt"/>
              </a:rPr>
              <a:t>Mina</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发布</a:t>
            </a:r>
            <a:endParaRPr lang="en-US" altLang="zh-CN" sz="2400" b="1" dirty="0">
              <a:solidFill>
                <a:srgbClr val="FF0000"/>
              </a:solidFill>
              <a:latin typeface="仿宋" panose="02010609060101010101" pitchFamily="49" charset="-122"/>
              <a:ea typeface="仿宋" panose="02010609060101010101" pitchFamily="49" charset="-122"/>
              <a:cs typeface="+mn-ea"/>
              <a:sym typeface="+mn-lt"/>
            </a:endParaRPr>
          </a:p>
          <a:p>
            <a:r>
              <a:rPr lang="en-US" altLang="zh-CN" sz="2400" b="1" dirty="0">
                <a:latin typeface="仿宋" panose="02010609060101010101" pitchFamily="49" charset="-122"/>
                <a:ea typeface="仿宋" panose="02010609060101010101" pitchFamily="49" charset="-122"/>
                <a:cs typeface="+mn-ea"/>
                <a:sym typeface="+mn-lt"/>
              </a:rPr>
              <a:t>  2005</a:t>
            </a:r>
            <a:r>
              <a:rPr lang="zh-CN" altLang="en-US" sz="2400" b="1" dirty="0">
                <a:latin typeface="仿宋" panose="02010609060101010101" pitchFamily="49" charset="-122"/>
                <a:ea typeface="仿宋" panose="02010609060101010101" pitchFamily="49" charset="-122"/>
                <a:cs typeface="+mn-ea"/>
                <a:sym typeface="+mn-lt"/>
              </a:rPr>
              <a:t>年</a:t>
            </a:r>
            <a:r>
              <a:rPr lang="en-US" altLang="zh-CN" sz="2400" b="1" dirty="0">
                <a:latin typeface="仿宋" panose="02010609060101010101" pitchFamily="49" charset="-122"/>
                <a:ea typeface="仿宋" panose="02010609060101010101" pitchFamily="49" charset="-122"/>
                <a:cs typeface="+mn-ea"/>
                <a:sym typeface="+mn-lt"/>
              </a:rPr>
              <a:t>5</a:t>
            </a:r>
            <a:r>
              <a:rPr lang="zh-CN" altLang="en-US" sz="2400" b="1" dirty="0">
                <a:latin typeface="仿宋" panose="02010609060101010101" pitchFamily="49" charset="-122"/>
                <a:ea typeface="仿宋" panose="02010609060101010101" pitchFamily="49" charset="-122"/>
                <a:cs typeface="+mn-ea"/>
                <a:sym typeface="+mn-lt"/>
              </a:rPr>
              <a:t>月官方发布了第一个版本</a:t>
            </a:r>
            <a:r>
              <a:rPr lang="en-US" altLang="zh-CN" sz="2400" b="1" dirty="0">
                <a:latin typeface="仿宋" panose="02010609060101010101" pitchFamily="49" charset="-122"/>
                <a:ea typeface="仿宋" panose="02010609060101010101" pitchFamily="49" charset="-122"/>
                <a:cs typeface="+mn-ea"/>
                <a:sym typeface="+mn-lt"/>
              </a:rPr>
              <a:t>mina 0.7.1</a:t>
            </a:r>
            <a:r>
              <a:rPr lang="zh-CN" altLang="en-US" sz="2400" b="1" dirty="0">
                <a:latin typeface="仿宋" panose="02010609060101010101" pitchFamily="49" charset="-122"/>
                <a:ea typeface="仿宋" panose="02010609060101010101" pitchFamily="49" charset="-122"/>
                <a:cs typeface="+mn-ea"/>
                <a:sym typeface="+mn-lt"/>
              </a:rPr>
              <a:t>，并在</a:t>
            </a:r>
            <a:r>
              <a:rPr lang="en-US" altLang="zh-CN" sz="2400" b="1" dirty="0" err="1">
                <a:latin typeface="仿宋" panose="02010609060101010101" pitchFamily="49" charset="-122"/>
                <a:ea typeface="仿宋" panose="02010609060101010101" pitchFamily="49" charset="-122"/>
                <a:cs typeface="+mn-ea"/>
                <a:sym typeface="+mn-lt"/>
              </a:rPr>
              <a:t>ApacheDS</a:t>
            </a:r>
            <a:r>
              <a:rPr lang="en-US" altLang="zh-CN" sz="2400" b="1" dirty="0">
                <a:latin typeface="仿宋" panose="02010609060101010101" pitchFamily="49" charset="-122"/>
                <a:ea typeface="仿宋" panose="02010609060101010101" pitchFamily="49" charset="-122"/>
                <a:cs typeface="+mn-ea"/>
                <a:sym typeface="+mn-lt"/>
              </a:rPr>
              <a:t> </a:t>
            </a:r>
            <a:r>
              <a:rPr lang="zh-CN" altLang="en-US" sz="2400" b="1" dirty="0">
                <a:latin typeface="仿宋" panose="02010609060101010101" pitchFamily="49" charset="-122"/>
                <a:ea typeface="仿宋" panose="02010609060101010101" pitchFamily="49" charset="-122"/>
                <a:cs typeface="+mn-ea"/>
                <a:sym typeface="+mn-lt"/>
              </a:rPr>
              <a:t>项目中使用。</a:t>
            </a:r>
            <a:endParaRPr lang="en-US" altLang="zh-CN" sz="2400" b="1" dirty="0">
              <a:latin typeface="仿宋" panose="02010609060101010101" pitchFamily="49" charset="-122"/>
              <a:ea typeface="仿宋" panose="02010609060101010101" pitchFamily="49" charset="-122"/>
              <a:cs typeface="+mn-ea"/>
              <a:sym typeface="+mn-lt"/>
            </a:endParaRPr>
          </a:p>
          <a:p>
            <a:r>
              <a:rPr lang="en-US" altLang="zh-CN" sz="2400" b="1" dirty="0">
                <a:latin typeface="仿宋" panose="02010609060101010101" pitchFamily="49" charset="-122"/>
                <a:ea typeface="仿宋" panose="02010609060101010101" pitchFamily="49" charset="-122"/>
                <a:cs typeface="+mn-ea"/>
                <a:sym typeface="+mn-lt"/>
              </a:rPr>
              <a:t>  2006</a:t>
            </a:r>
            <a:r>
              <a:rPr lang="zh-CN" altLang="en-US" sz="2400" b="1" dirty="0">
                <a:latin typeface="仿宋" panose="02010609060101010101" pitchFamily="49" charset="-122"/>
                <a:ea typeface="仿宋" panose="02010609060101010101" pitchFamily="49" charset="-122"/>
                <a:cs typeface="+mn-ea"/>
                <a:sym typeface="+mn-lt"/>
              </a:rPr>
              <a:t>年</a:t>
            </a:r>
            <a:r>
              <a:rPr lang="en-US" altLang="zh-CN" sz="2400" b="1" dirty="0">
                <a:latin typeface="仿宋" panose="02010609060101010101" pitchFamily="49" charset="-122"/>
                <a:ea typeface="仿宋" panose="02010609060101010101" pitchFamily="49" charset="-122"/>
                <a:cs typeface="+mn-ea"/>
                <a:sym typeface="+mn-lt"/>
              </a:rPr>
              <a:t>10</a:t>
            </a:r>
            <a:r>
              <a:rPr lang="zh-CN" altLang="en-US" sz="2400" b="1" dirty="0">
                <a:latin typeface="仿宋" panose="02010609060101010101" pitchFamily="49" charset="-122"/>
                <a:ea typeface="仿宋" panose="02010609060101010101" pitchFamily="49" charset="-122"/>
                <a:cs typeface="+mn-ea"/>
                <a:sym typeface="+mn-lt"/>
              </a:rPr>
              <a:t>月</a:t>
            </a:r>
            <a:r>
              <a:rPr lang="en-US" altLang="zh-CN" sz="2400" b="1" dirty="0">
                <a:latin typeface="仿宋" panose="02010609060101010101" pitchFamily="49" charset="-122"/>
                <a:ea typeface="仿宋" panose="02010609060101010101" pitchFamily="49" charset="-122"/>
                <a:cs typeface="+mn-ea"/>
                <a:sym typeface="+mn-lt"/>
              </a:rPr>
              <a:t>Mina</a:t>
            </a:r>
            <a:r>
              <a:rPr lang="zh-CN" altLang="en-US" sz="2400" b="1" dirty="0">
                <a:latin typeface="仿宋" panose="02010609060101010101" pitchFamily="49" charset="-122"/>
                <a:ea typeface="仿宋" panose="02010609060101010101" pitchFamily="49" charset="-122"/>
                <a:cs typeface="+mn-ea"/>
                <a:sym typeface="+mn-lt"/>
              </a:rPr>
              <a:t>发布</a:t>
            </a:r>
            <a:r>
              <a:rPr lang="en-US" altLang="zh-CN" sz="2400" b="1" dirty="0">
                <a:latin typeface="仿宋" panose="02010609060101010101" pitchFamily="49" charset="-122"/>
                <a:ea typeface="仿宋" panose="02010609060101010101" pitchFamily="49" charset="-122"/>
                <a:cs typeface="+mn-ea"/>
                <a:sym typeface="+mn-lt"/>
              </a:rPr>
              <a:t>1.0.0</a:t>
            </a:r>
            <a:r>
              <a:rPr lang="zh-CN" altLang="en-US" sz="2400" b="1" dirty="0">
                <a:latin typeface="仿宋" panose="02010609060101010101" pitchFamily="49" charset="-122"/>
                <a:ea typeface="仿宋" panose="02010609060101010101" pitchFamily="49" charset="-122"/>
                <a:cs typeface="+mn-ea"/>
                <a:sym typeface="+mn-lt"/>
              </a:rPr>
              <a:t>版本。</a:t>
            </a:r>
            <a:endParaRPr lang="en-US" altLang="zh-CN" sz="2400" b="1" dirty="0">
              <a:latin typeface="仿宋" panose="02010609060101010101" pitchFamily="49" charset="-122"/>
              <a:ea typeface="仿宋" panose="02010609060101010101" pitchFamily="49" charset="-122"/>
              <a:cs typeface="+mn-ea"/>
              <a:sym typeface="+mn-lt"/>
            </a:endParaRPr>
          </a:p>
          <a:p>
            <a:r>
              <a:rPr lang="en-US" altLang="zh-CN" sz="2400" b="1" dirty="0">
                <a:latin typeface="仿宋" panose="02010609060101010101" pitchFamily="49" charset="-122"/>
                <a:ea typeface="仿宋" panose="02010609060101010101" pitchFamily="49" charset="-122"/>
                <a:cs typeface="+mn-ea"/>
                <a:sym typeface="+mn-lt"/>
              </a:rPr>
              <a:t>  2010</a:t>
            </a:r>
            <a:r>
              <a:rPr lang="zh-CN" altLang="en-US" sz="2400" b="1" dirty="0">
                <a:latin typeface="仿宋" panose="02010609060101010101" pitchFamily="49" charset="-122"/>
                <a:ea typeface="仿宋" panose="02010609060101010101" pitchFamily="49" charset="-122"/>
                <a:cs typeface="+mn-ea"/>
                <a:sym typeface="+mn-lt"/>
              </a:rPr>
              <a:t>年</a:t>
            </a:r>
            <a:r>
              <a:rPr lang="en-US" altLang="zh-CN" sz="2400" b="1" dirty="0">
                <a:latin typeface="仿宋" panose="02010609060101010101" pitchFamily="49" charset="-122"/>
                <a:ea typeface="仿宋" panose="02010609060101010101" pitchFamily="49" charset="-122"/>
                <a:cs typeface="+mn-ea"/>
                <a:sym typeface="+mn-lt"/>
              </a:rPr>
              <a:t>9</a:t>
            </a:r>
            <a:r>
              <a:rPr lang="zh-CN" altLang="en-US" sz="2400" b="1" dirty="0">
                <a:latin typeface="仿宋" panose="02010609060101010101" pitchFamily="49" charset="-122"/>
                <a:ea typeface="仿宋" panose="02010609060101010101" pitchFamily="49" charset="-122"/>
                <a:cs typeface="+mn-ea"/>
                <a:sym typeface="+mn-lt"/>
              </a:rPr>
              <a:t>月</a:t>
            </a:r>
            <a:r>
              <a:rPr lang="en-US" altLang="zh-CN" sz="2400" b="1" dirty="0">
                <a:latin typeface="仿宋" panose="02010609060101010101" pitchFamily="49" charset="-122"/>
                <a:ea typeface="仿宋" panose="02010609060101010101" pitchFamily="49" charset="-122"/>
                <a:cs typeface="+mn-ea"/>
                <a:sym typeface="+mn-lt"/>
              </a:rPr>
              <a:t>Mina</a:t>
            </a:r>
            <a:r>
              <a:rPr lang="zh-CN" altLang="en-US" sz="2400" b="1" dirty="0">
                <a:latin typeface="仿宋" panose="02010609060101010101" pitchFamily="49" charset="-122"/>
                <a:ea typeface="仿宋" panose="02010609060101010101" pitchFamily="49" charset="-122"/>
                <a:cs typeface="+mn-ea"/>
                <a:sym typeface="+mn-lt"/>
              </a:rPr>
              <a:t>发布</a:t>
            </a:r>
            <a:r>
              <a:rPr lang="en-US" altLang="zh-CN" sz="2400" b="1" dirty="0">
                <a:latin typeface="仿宋" panose="02010609060101010101" pitchFamily="49" charset="-122"/>
                <a:ea typeface="仿宋" panose="02010609060101010101" pitchFamily="49" charset="-122"/>
                <a:cs typeface="+mn-ea"/>
                <a:sym typeface="+mn-lt"/>
              </a:rPr>
              <a:t>2.0.0</a:t>
            </a:r>
            <a:r>
              <a:rPr lang="zh-CN" altLang="en-US" sz="2400" b="1" dirty="0">
                <a:latin typeface="仿宋" panose="02010609060101010101" pitchFamily="49" charset="-122"/>
                <a:ea typeface="仿宋" panose="02010609060101010101" pitchFamily="49" charset="-122"/>
                <a:cs typeface="+mn-ea"/>
                <a:sym typeface="+mn-lt"/>
              </a:rPr>
              <a:t>版本。</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solidFill>
                  <a:srgbClr val="FF0000"/>
                </a:solidFill>
                <a:latin typeface="仿宋" panose="02010609060101010101" pitchFamily="49" charset="-122"/>
                <a:ea typeface="仿宋" panose="02010609060101010101" pitchFamily="49" charset="-122"/>
                <a:cs typeface="+mn-ea"/>
                <a:sym typeface="+mn-lt"/>
              </a:rPr>
              <a:t>2008</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年</a:t>
            </a:r>
            <a:r>
              <a:rPr lang="en-US" altLang="zh-CN" sz="2400" b="1" dirty="0">
                <a:solidFill>
                  <a:srgbClr val="FF0000"/>
                </a:solidFill>
                <a:latin typeface="仿宋" panose="02010609060101010101" pitchFamily="49" charset="-122"/>
                <a:ea typeface="仿宋" panose="02010609060101010101" pitchFamily="49" charset="-122"/>
                <a:cs typeface="+mn-ea"/>
                <a:sym typeface="+mn-lt"/>
              </a:rPr>
              <a:t>Netty3</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发布</a:t>
            </a:r>
            <a:endParaRPr lang="en-US" altLang="zh-CN" sz="2400" b="1" dirty="0">
              <a:solidFill>
                <a:srgbClr val="FF0000"/>
              </a:solidFill>
              <a:latin typeface="仿宋" panose="02010609060101010101" pitchFamily="49" charset="-122"/>
              <a:ea typeface="仿宋" panose="02010609060101010101" pitchFamily="49" charset="-122"/>
              <a:cs typeface="+mn-ea"/>
              <a:sym typeface="+mn-lt"/>
            </a:endParaRPr>
          </a:p>
          <a:p>
            <a:r>
              <a:rPr lang="en-US" altLang="zh-CN" sz="2400" b="1" dirty="0">
                <a:latin typeface="仿宋" panose="02010609060101010101" pitchFamily="49" charset="-122"/>
                <a:ea typeface="仿宋" panose="02010609060101010101" pitchFamily="49" charset="-122"/>
                <a:cs typeface="+mn-ea"/>
                <a:sym typeface="+mn-lt"/>
              </a:rPr>
              <a:t>  2008</a:t>
            </a:r>
            <a:r>
              <a:rPr lang="zh-CN" altLang="en-US" sz="2400" b="1" dirty="0">
                <a:latin typeface="仿宋" panose="02010609060101010101" pitchFamily="49" charset="-122"/>
                <a:ea typeface="仿宋" panose="02010609060101010101" pitchFamily="49" charset="-122"/>
                <a:cs typeface="+mn-ea"/>
                <a:sym typeface="+mn-lt"/>
              </a:rPr>
              <a:t>年</a:t>
            </a:r>
            <a:r>
              <a:rPr lang="en-US" altLang="zh-CN" sz="2400" b="1" dirty="0">
                <a:latin typeface="仿宋" panose="02010609060101010101" pitchFamily="49" charset="-122"/>
                <a:ea typeface="仿宋" panose="02010609060101010101" pitchFamily="49" charset="-122"/>
                <a:cs typeface="+mn-ea"/>
                <a:sym typeface="+mn-lt"/>
              </a:rPr>
              <a:t>10</a:t>
            </a:r>
            <a:r>
              <a:rPr lang="zh-CN" altLang="en-US" sz="2400" b="1" dirty="0">
                <a:latin typeface="仿宋" panose="02010609060101010101" pitchFamily="49" charset="-122"/>
                <a:ea typeface="仿宋" panose="02010609060101010101" pitchFamily="49" charset="-122"/>
                <a:cs typeface="+mn-ea"/>
                <a:sym typeface="+mn-lt"/>
              </a:rPr>
              <a:t>月</a:t>
            </a:r>
            <a:r>
              <a:rPr lang="en-US" altLang="zh-CN" sz="2400" b="1" dirty="0" err="1">
                <a:latin typeface="仿宋" panose="02010609060101010101" pitchFamily="49" charset="-122"/>
                <a:ea typeface="仿宋" panose="02010609060101010101" pitchFamily="49" charset="-122"/>
                <a:cs typeface="+mn-ea"/>
                <a:sym typeface="+mn-lt"/>
              </a:rPr>
              <a:t>jboss</a:t>
            </a:r>
            <a:r>
              <a:rPr lang="zh-CN" altLang="en-US" sz="2400" b="1" dirty="0">
                <a:latin typeface="仿宋" panose="02010609060101010101" pitchFamily="49" charset="-122"/>
                <a:ea typeface="仿宋" panose="02010609060101010101" pitchFamily="49" charset="-122"/>
                <a:cs typeface="+mn-ea"/>
                <a:sym typeface="+mn-lt"/>
              </a:rPr>
              <a:t>发布</a:t>
            </a:r>
            <a:r>
              <a:rPr lang="en-US" altLang="zh-CN" sz="2400" b="1" dirty="0">
                <a:latin typeface="仿宋" panose="02010609060101010101" pitchFamily="49" charset="-122"/>
                <a:ea typeface="仿宋" panose="02010609060101010101" pitchFamily="49" charset="-122"/>
                <a:cs typeface="+mn-ea"/>
                <a:sym typeface="+mn-lt"/>
              </a:rPr>
              <a:t>Netty3.0.0</a:t>
            </a:r>
            <a:r>
              <a:rPr lang="zh-CN" altLang="en-US" sz="2400" b="1" dirty="0">
                <a:latin typeface="仿宋" panose="02010609060101010101" pitchFamily="49" charset="-122"/>
                <a:ea typeface="仿宋" panose="02010609060101010101" pitchFamily="49" charset="-122"/>
                <a:cs typeface="+mn-ea"/>
                <a:sym typeface="+mn-lt"/>
              </a:rPr>
              <a:t>版本。</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solidFill>
                  <a:srgbClr val="FF0000"/>
                </a:solidFill>
                <a:latin typeface="仿宋" panose="02010609060101010101" pitchFamily="49" charset="-122"/>
                <a:ea typeface="仿宋" panose="02010609060101010101" pitchFamily="49" charset="-122"/>
                <a:cs typeface="+mn-ea"/>
                <a:sym typeface="+mn-lt"/>
              </a:rPr>
              <a:t>2013</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年</a:t>
            </a:r>
            <a:r>
              <a:rPr lang="en-US" altLang="zh-CN" sz="2400" b="1" dirty="0">
                <a:solidFill>
                  <a:srgbClr val="FF0000"/>
                </a:solidFill>
                <a:latin typeface="仿宋" panose="02010609060101010101" pitchFamily="49" charset="-122"/>
                <a:ea typeface="仿宋" panose="02010609060101010101" pitchFamily="49" charset="-122"/>
                <a:cs typeface="+mn-ea"/>
                <a:sym typeface="+mn-lt"/>
              </a:rPr>
              <a:t>Netty4</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发布</a:t>
            </a:r>
            <a:endParaRPr lang="en-US" altLang="zh-CN" sz="2400" b="1" dirty="0">
              <a:solidFill>
                <a:srgbClr val="FF0000"/>
              </a:solidFill>
              <a:latin typeface="仿宋" panose="02010609060101010101" pitchFamily="49" charset="-122"/>
              <a:ea typeface="仿宋" panose="02010609060101010101" pitchFamily="49" charset="-122"/>
              <a:cs typeface="+mn-ea"/>
              <a:sym typeface="+mn-lt"/>
            </a:endParaRPr>
          </a:p>
          <a:p>
            <a:r>
              <a:rPr lang="en-US" altLang="zh-CN" sz="2400" b="1" dirty="0">
                <a:latin typeface="仿宋" panose="02010609060101010101" pitchFamily="49" charset="-122"/>
                <a:ea typeface="仿宋" panose="02010609060101010101" pitchFamily="49" charset="-122"/>
                <a:cs typeface="+mn-ea"/>
                <a:sym typeface="+mn-lt"/>
              </a:rPr>
              <a:t>  2013</a:t>
            </a:r>
            <a:r>
              <a:rPr lang="zh-CN" altLang="en-US" sz="2400" b="1" dirty="0">
                <a:latin typeface="仿宋" panose="02010609060101010101" pitchFamily="49" charset="-122"/>
                <a:ea typeface="仿宋" panose="02010609060101010101" pitchFamily="49" charset="-122"/>
                <a:cs typeface="+mn-ea"/>
                <a:sym typeface="+mn-lt"/>
              </a:rPr>
              <a:t>年</a:t>
            </a:r>
            <a:r>
              <a:rPr lang="en-US" altLang="zh-CN" sz="2400" b="1" dirty="0">
                <a:latin typeface="仿宋" panose="02010609060101010101" pitchFamily="49" charset="-122"/>
                <a:ea typeface="仿宋" panose="02010609060101010101" pitchFamily="49" charset="-122"/>
                <a:cs typeface="+mn-ea"/>
                <a:sym typeface="+mn-lt"/>
              </a:rPr>
              <a:t>7</a:t>
            </a:r>
            <a:r>
              <a:rPr lang="zh-CN" altLang="en-US" sz="2400" b="1" dirty="0">
                <a:latin typeface="仿宋" panose="02010609060101010101" pitchFamily="49" charset="-122"/>
                <a:ea typeface="仿宋" panose="02010609060101010101" pitchFamily="49" charset="-122"/>
                <a:cs typeface="+mn-ea"/>
                <a:sym typeface="+mn-lt"/>
              </a:rPr>
              <a:t>月</a:t>
            </a:r>
            <a:r>
              <a:rPr lang="en-US" altLang="zh-CN" sz="2400" b="1" dirty="0" err="1">
                <a:latin typeface="仿宋" panose="02010609060101010101" pitchFamily="49" charset="-122"/>
                <a:ea typeface="仿宋" panose="02010609060101010101" pitchFamily="49" charset="-122"/>
                <a:cs typeface="+mn-ea"/>
                <a:sym typeface="+mn-lt"/>
              </a:rPr>
              <a:t>Netty</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a:latin typeface="仿宋" panose="02010609060101010101" pitchFamily="49" charset="-122"/>
                <a:ea typeface="仿宋" panose="02010609060101010101" pitchFamily="49" charset="-122"/>
                <a:cs typeface="+mn-ea"/>
                <a:sym typeface="+mn-lt"/>
              </a:rPr>
              <a:t>netty.io</a:t>
            </a:r>
            <a:r>
              <a:rPr lang="zh-CN" altLang="en-US" sz="2400" b="1" dirty="0">
                <a:latin typeface="仿宋" panose="02010609060101010101" pitchFamily="49" charset="-122"/>
                <a:ea typeface="仿宋" panose="02010609060101010101" pitchFamily="49" charset="-122"/>
                <a:cs typeface="+mn-ea"/>
                <a:sym typeface="+mn-lt"/>
              </a:rPr>
              <a:t>）发布</a:t>
            </a:r>
            <a:r>
              <a:rPr lang="en-US" altLang="zh-CN" sz="2400" b="1" dirty="0">
                <a:latin typeface="仿宋" panose="02010609060101010101" pitchFamily="49" charset="-122"/>
                <a:ea typeface="仿宋" panose="02010609060101010101" pitchFamily="49" charset="-122"/>
                <a:cs typeface="+mn-ea"/>
                <a:sym typeface="+mn-lt"/>
              </a:rPr>
              <a:t>4.0.0</a:t>
            </a:r>
            <a:r>
              <a:rPr lang="zh-CN" altLang="en-US" sz="2400" b="1" dirty="0">
                <a:latin typeface="仿宋" panose="02010609060101010101" pitchFamily="49" charset="-122"/>
                <a:ea typeface="仿宋" panose="02010609060101010101" pitchFamily="49" charset="-122"/>
                <a:cs typeface="+mn-ea"/>
                <a:sym typeface="+mn-lt"/>
              </a:rPr>
              <a:t>版本。</a:t>
            </a:r>
            <a:endParaRPr lang="en-US" altLang="zh-CN" sz="2400" b="1" dirty="0">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solidFill>
                  <a:srgbClr val="FF0000"/>
                </a:solidFill>
                <a:latin typeface="仿宋" panose="02010609060101010101" pitchFamily="49" charset="-122"/>
                <a:ea typeface="仿宋" panose="02010609060101010101" pitchFamily="49" charset="-122"/>
                <a:cs typeface="+mn-ea"/>
                <a:sym typeface="+mn-lt"/>
              </a:rPr>
              <a:t>2015</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年</a:t>
            </a:r>
            <a:r>
              <a:rPr lang="en-US" altLang="zh-CN" sz="2400" b="1" dirty="0">
                <a:solidFill>
                  <a:srgbClr val="FF0000"/>
                </a:solidFill>
                <a:latin typeface="仿宋" panose="02010609060101010101" pitchFamily="49" charset="-122"/>
                <a:ea typeface="仿宋" panose="02010609060101010101" pitchFamily="49" charset="-122"/>
                <a:cs typeface="+mn-ea"/>
                <a:sym typeface="+mn-lt"/>
              </a:rPr>
              <a:t>Netty4.1</a:t>
            </a:r>
            <a:r>
              <a:rPr lang="zh-CN" altLang="en-US" sz="2400" b="1" dirty="0">
                <a:solidFill>
                  <a:srgbClr val="FF0000"/>
                </a:solidFill>
                <a:latin typeface="仿宋" panose="02010609060101010101" pitchFamily="49" charset="-122"/>
                <a:ea typeface="仿宋" panose="02010609060101010101" pitchFamily="49" charset="-122"/>
                <a:cs typeface="+mn-ea"/>
                <a:sym typeface="+mn-lt"/>
              </a:rPr>
              <a:t>发布</a:t>
            </a:r>
            <a:endParaRPr lang="en-US" altLang="zh-CN" sz="2400" b="1" dirty="0">
              <a:solidFill>
                <a:srgbClr val="FF0000"/>
              </a:solidFill>
              <a:latin typeface="仿宋" panose="02010609060101010101" pitchFamily="49" charset="-122"/>
              <a:ea typeface="仿宋" panose="02010609060101010101" pitchFamily="49" charset="-122"/>
              <a:cs typeface="+mn-ea"/>
              <a:sym typeface="+mn-lt"/>
            </a:endParaRPr>
          </a:p>
          <a:p>
            <a:r>
              <a:rPr lang="en-US" altLang="zh-CN" sz="2400" b="1" dirty="0">
                <a:solidFill>
                  <a:srgbClr val="00B050"/>
                </a:solidFill>
                <a:latin typeface="仿宋" panose="02010609060101010101" pitchFamily="49" charset="-122"/>
                <a:ea typeface="仿宋" panose="02010609060101010101" pitchFamily="49" charset="-122"/>
                <a:cs typeface="+mn-ea"/>
                <a:sym typeface="+mn-lt"/>
              </a:rPr>
              <a:t>  2018</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年</a:t>
            </a:r>
            <a:r>
              <a:rPr lang="en-US" altLang="zh-CN" sz="2400" b="1" dirty="0">
                <a:solidFill>
                  <a:srgbClr val="00B050"/>
                </a:solidFill>
                <a:latin typeface="仿宋" panose="02010609060101010101" pitchFamily="49" charset="-122"/>
                <a:ea typeface="仿宋" panose="02010609060101010101" pitchFamily="49" charset="-122"/>
                <a:cs typeface="+mn-ea"/>
                <a:sym typeface="+mn-lt"/>
              </a:rPr>
              <a:t>5</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月（</a:t>
            </a:r>
            <a:r>
              <a:rPr lang="en-US" altLang="zh-CN" sz="2400" b="1" dirty="0">
                <a:solidFill>
                  <a:srgbClr val="00B050"/>
                </a:solidFill>
                <a:latin typeface="仿宋" panose="02010609060101010101" pitchFamily="49" charset="-122"/>
                <a:ea typeface="仿宋" panose="02010609060101010101" pitchFamily="49" charset="-122"/>
                <a:cs typeface="+mn-ea"/>
                <a:sym typeface="+mn-lt"/>
              </a:rPr>
              <a:t>netty.io</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）发布最新的</a:t>
            </a:r>
            <a:r>
              <a:rPr lang="en-US" altLang="zh-CN" sz="2400" b="1" dirty="0" err="1">
                <a:solidFill>
                  <a:srgbClr val="00B050"/>
                </a:solidFill>
                <a:latin typeface="仿宋" panose="02010609060101010101" pitchFamily="49" charset="-122"/>
                <a:ea typeface="仿宋" panose="02010609060101010101" pitchFamily="49" charset="-122"/>
                <a:cs typeface="+mn-ea"/>
                <a:sym typeface="+mn-lt"/>
              </a:rPr>
              <a:t>Netty</a:t>
            </a:r>
            <a:r>
              <a:rPr lang="en-US" altLang="zh-CN" sz="2400" b="1" dirty="0">
                <a:solidFill>
                  <a:srgbClr val="00B050"/>
                </a:solidFill>
                <a:latin typeface="仿宋" panose="02010609060101010101" pitchFamily="49" charset="-122"/>
                <a:ea typeface="仿宋" panose="02010609060101010101" pitchFamily="49" charset="-122"/>
                <a:cs typeface="+mn-ea"/>
                <a:sym typeface="+mn-lt"/>
              </a:rPr>
              <a:t> 4.1.25</a:t>
            </a:r>
            <a:r>
              <a:rPr lang="zh-CN" altLang="en-US" sz="2400" b="1" dirty="0">
                <a:solidFill>
                  <a:srgbClr val="00B050"/>
                </a:solidFill>
                <a:latin typeface="仿宋" panose="02010609060101010101" pitchFamily="49" charset="-122"/>
                <a:ea typeface="仿宋" panose="02010609060101010101" pitchFamily="49" charset="-122"/>
                <a:cs typeface="+mn-ea"/>
                <a:sym typeface="+mn-lt"/>
              </a:rPr>
              <a:t>版本。</a:t>
            </a:r>
            <a:endParaRPr lang="en-US" altLang="zh-CN" sz="2400" b="1" dirty="0">
              <a:solidFill>
                <a:srgbClr val="00B05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766453015"/>
      </p:ext>
    </p:extLst>
  </p:cSld>
  <p:clrMapOvr>
    <a:masterClrMapping/>
  </p:clrMapOvr>
  <p:transition spd="slow">
    <p:wipe/>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WebSocket</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协议开发</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4"/>
          <a:stretch>
            <a:fillRect/>
          </a:stretch>
        </p:blipFill>
        <p:spPr>
          <a:xfrm>
            <a:off x="775136" y="1130785"/>
            <a:ext cx="5168296" cy="5493346"/>
          </a:xfrm>
          <a:prstGeom prst="rect">
            <a:avLst/>
          </a:prstGeom>
        </p:spPr>
      </p:pic>
    </p:spTree>
    <p:extLst>
      <p:ext uri="{BB962C8B-B14F-4D97-AF65-F5344CB8AC3E}">
        <p14:creationId xmlns:p14="http://schemas.microsoft.com/office/powerpoint/2010/main" val="1624259809"/>
      </p:ext>
    </p:extLst>
  </p:cSld>
  <p:clrMapOvr>
    <a:masterClrMapping/>
  </p:clrMapOvr>
  <p:transition spd="slow">
    <p:wipe/>
  </p:transition>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WebSocket</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协议开发</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4"/>
          <a:stretch>
            <a:fillRect/>
          </a:stretch>
        </p:blipFill>
        <p:spPr>
          <a:xfrm>
            <a:off x="775136" y="1130785"/>
            <a:ext cx="5168296" cy="5493346"/>
          </a:xfrm>
          <a:prstGeom prst="rect">
            <a:avLst/>
          </a:prstGeom>
        </p:spPr>
      </p:pic>
      <p:pic>
        <p:nvPicPr>
          <p:cNvPr id="3" name="图片 2"/>
          <p:cNvPicPr>
            <a:picLocks noChangeAspect="1"/>
          </p:cNvPicPr>
          <p:nvPr/>
        </p:nvPicPr>
        <p:blipFill>
          <a:blip r:embed="rId5"/>
          <a:stretch>
            <a:fillRect/>
          </a:stretch>
        </p:blipFill>
        <p:spPr>
          <a:xfrm>
            <a:off x="2537151" y="2038229"/>
            <a:ext cx="7117697" cy="2781541"/>
          </a:xfrm>
          <a:prstGeom prst="rect">
            <a:avLst/>
          </a:prstGeom>
        </p:spPr>
      </p:pic>
      <p:pic>
        <p:nvPicPr>
          <p:cNvPr id="5" name="图片 4"/>
          <p:cNvPicPr>
            <a:picLocks noChangeAspect="1"/>
          </p:cNvPicPr>
          <p:nvPr/>
        </p:nvPicPr>
        <p:blipFill>
          <a:blip r:embed="rId6"/>
          <a:stretch>
            <a:fillRect/>
          </a:stretch>
        </p:blipFill>
        <p:spPr>
          <a:xfrm>
            <a:off x="3162095" y="1130785"/>
            <a:ext cx="8786621" cy="4595258"/>
          </a:xfrm>
          <a:prstGeom prst="rect">
            <a:avLst/>
          </a:prstGeom>
        </p:spPr>
      </p:pic>
    </p:spTree>
    <p:extLst>
      <p:ext uri="{BB962C8B-B14F-4D97-AF65-F5344CB8AC3E}">
        <p14:creationId xmlns:p14="http://schemas.microsoft.com/office/powerpoint/2010/main" val="22279995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Netty</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业界主流的编解码框架</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5" name="TextBox 50"/>
          <p:cNvSpPr txBox="1"/>
          <p:nvPr/>
        </p:nvSpPr>
        <p:spPr>
          <a:xfrm>
            <a:off x="775136" y="1261122"/>
            <a:ext cx="11084632" cy="4893647"/>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Google</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a:t>
            </a: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protobuf</a:t>
            </a:r>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Facebook</a:t>
            </a:r>
            <a:r>
              <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的</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Thrift</a:t>
            </a:r>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endParaRPr lang="zh-CN" altLang="en-US"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JBoss</a:t>
            </a: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 Marshalling</a:t>
            </a:r>
          </a:p>
          <a:p>
            <a:pPr marL="342900" indent="-342900">
              <a:buFont typeface="Wingdings" panose="05000000000000000000" pitchFamily="2" charset="2"/>
              <a:buChar char="Ø"/>
            </a:pPr>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Avro</a:t>
            </a:r>
          </a:p>
          <a:p>
            <a:pPr marL="342900" indent="-342900">
              <a:buFont typeface="Wingdings" panose="05000000000000000000" pitchFamily="2" charset="2"/>
              <a:buChar char="Ø"/>
            </a:pPr>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Hessian2</a:t>
            </a:r>
          </a:p>
          <a:p>
            <a:pPr marL="342900" indent="-342900">
              <a:buFont typeface="Wingdings" panose="05000000000000000000" pitchFamily="2" charset="2"/>
              <a:buChar char="Ø"/>
            </a:pPr>
            <a:endParaRPr lang="en-US" altLang="zh-CN" sz="2400" b="1" dirty="0">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Hans" sz="2400" b="1" dirty="0" err="1">
                <a:solidFill>
                  <a:srgbClr val="00B0F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Fst</a:t>
            </a:r>
            <a:endParaRPr lang="en-US" altLang="zh-CN" sz="2400" b="1" dirty="0">
              <a:solidFill>
                <a:srgbClr val="00B0F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endParaRPr lang="en-US" altLang="zh-CN" sz="2400" b="1" dirty="0">
              <a:solidFill>
                <a:srgbClr val="00B0F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00B0F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Kryo</a:t>
            </a:r>
            <a:endParaRPr lang="en-US" altLang="zh-CN" sz="2400" b="1" dirty="0">
              <a:solidFill>
                <a:srgbClr val="00B0F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805837861"/>
      </p:ext>
    </p:extLst>
  </p:cSld>
  <p:clrMapOvr>
    <a:masterClrMapping/>
  </p:clrMapOvr>
  <p:transition spd="slow">
    <p:wipe/>
  </p:transition>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zh-CN" altLang="en-US" sz="2800" b="1" dirty="0">
                <a:solidFill>
                  <a:srgbClr val="7030A0"/>
                </a:solidFill>
                <a:latin typeface="仿宋" panose="02010609060101010101" pitchFamily="49" charset="-122"/>
                <a:ea typeface="仿宋" panose="02010609060101010101" pitchFamily="49" charset="-122"/>
                <a:cs typeface="+mn-ea"/>
                <a:sym typeface="+mn-lt"/>
              </a:rPr>
              <a:t>在</a:t>
            </a:r>
            <a:r>
              <a:rPr lang="en-US" sz="2800" b="1" dirty="0" err="1">
                <a:solidFill>
                  <a:srgbClr val="7030A0"/>
                </a:solidFill>
                <a:latin typeface="仿宋" panose="02010609060101010101" pitchFamily="49" charset="-122"/>
                <a:ea typeface="仿宋" panose="02010609060101010101" pitchFamily="49" charset="-122"/>
                <a:cs typeface="+mn-ea"/>
                <a:sym typeface="+mn-lt"/>
              </a:rPr>
              <a:t>Dubbo</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中使用高效的</a:t>
            </a:r>
            <a:r>
              <a:rPr lang="en-US" sz="2800" b="1" dirty="0">
                <a:solidFill>
                  <a:srgbClr val="7030A0"/>
                </a:solidFill>
                <a:latin typeface="仿宋" panose="02010609060101010101" pitchFamily="49" charset="-122"/>
                <a:ea typeface="仿宋" panose="02010609060101010101" pitchFamily="49" charset="-122"/>
                <a:cs typeface="+mn-ea"/>
                <a:sym typeface="+mn-lt"/>
              </a:rPr>
              <a:t>Java</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序列化（</a:t>
            </a:r>
            <a:r>
              <a:rPr lang="en-US" sz="2800" b="1" dirty="0" err="1">
                <a:solidFill>
                  <a:srgbClr val="7030A0"/>
                </a:solidFill>
                <a:latin typeface="仿宋" panose="02010609060101010101" pitchFamily="49" charset="-122"/>
                <a:ea typeface="仿宋" panose="02010609060101010101" pitchFamily="49" charset="-122"/>
                <a:cs typeface="+mn-ea"/>
                <a:sym typeface="+mn-lt"/>
              </a:rPr>
              <a:t>Kryo</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和</a:t>
            </a:r>
            <a:r>
              <a:rPr lang="en-US" sz="2800" b="1" dirty="0">
                <a:solidFill>
                  <a:srgbClr val="7030A0"/>
                </a:solidFill>
                <a:latin typeface="仿宋" panose="02010609060101010101" pitchFamily="49" charset="-122"/>
                <a:ea typeface="仿宋" panose="02010609060101010101" pitchFamily="49" charset="-122"/>
                <a:cs typeface="+mn-ea"/>
                <a:sym typeface="+mn-lt"/>
              </a:rPr>
              <a:t>FST）</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5" name="TextBox 50"/>
          <p:cNvSpPr txBox="1"/>
          <p:nvPr/>
        </p:nvSpPr>
        <p:spPr>
          <a:xfrm>
            <a:off x="775136" y="1261122"/>
            <a:ext cx="11084632" cy="1200329"/>
          </a:xfrm>
          <a:prstGeom prst="rect">
            <a:avLst/>
          </a:prstGeom>
          <a:noFill/>
        </p:spPr>
        <p:txBody>
          <a:bodyPr wrap="square" rtlCol="0">
            <a:spAutoFit/>
          </a:bodyPr>
          <a:lstStyle/>
          <a:p>
            <a:pPr marL="342900" indent="-342900">
              <a:buFont typeface="Wingdings" panose="05000000000000000000" pitchFamily="2" charset="2"/>
              <a:buChar char="Ø"/>
            </a:pPr>
            <a:r>
              <a:rPr lang="en-US" altLang="zh-Hans" sz="2400" b="1" dirty="0" err="1">
                <a:solidFill>
                  <a:srgbClr val="00B0F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Fst</a:t>
            </a:r>
            <a:endParaRPr lang="en-US" altLang="zh-CN" sz="2400" b="1" dirty="0">
              <a:solidFill>
                <a:srgbClr val="00B0F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endParaRPr lang="en-US" altLang="zh-CN" sz="2400" b="1" dirty="0">
              <a:solidFill>
                <a:srgbClr val="00B0F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2400" b="1" dirty="0" err="1">
                <a:solidFill>
                  <a:srgbClr val="00B0F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Kryo</a:t>
            </a:r>
            <a:endParaRPr lang="en-US" altLang="zh-CN" sz="2400" b="1" dirty="0">
              <a:solidFill>
                <a:srgbClr val="00B0F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1950198497"/>
      </p:ext>
    </p:extLst>
  </p:cSld>
  <p:clrMapOvr>
    <a:masterClrMapping/>
  </p:clrMapOvr>
  <p:transition spd="slow">
    <p:wipe/>
  </p:transition>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Dubbo</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 RPC</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中不同序列化生成字节大小比较</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a:extLst>
              <a:ext uri="{FF2B5EF4-FFF2-40B4-BE49-F238E27FC236}">
                <a16:creationId xmlns:a16="http://schemas.microsoft.com/office/drawing/2014/main" id="{20763471-4DB6-4F40-9812-A1635CF686EE}"/>
              </a:ext>
            </a:extLst>
          </p:cNvPr>
          <p:cNvPicPr>
            <a:picLocks noChangeAspect="1"/>
          </p:cNvPicPr>
          <p:nvPr/>
        </p:nvPicPr>
        <p:blipFill>
          <a:blip r:embed="rId4"/>
          <a:stretch>
            <a:fillRect/>
          </a:stretch>
        </p:blipFill>
        <p:spPr>
          <a:xfrm>
            <a:off x="1511712" y="1222252"/>
            <a:ext cx="4984091" cy="4901253"/>
          </a:xfrm>
          <a:prstGeom prst="rect">
            <a:avLst/>
          </a:prstGeom>
        </p:spPr>
      </p:pic>
      <p:pic>
        <p:nvPicPr>
          <p:cNvPr id="7" name="图片 6">
            <a:extLst>
              <a:ext uri="{FF2B5EF4-FFF2-40B4-BE49-F238E27FC236}">
                <a16:creationId xmlns:a16="http://schemas.microsoft.com/office/drawing/2014/main" id="{42E26A60-E94E-8646-8703-8C4BF11D72A6}"/>
              </a:ext>
            </a:extLst>
          </p:cNvPr>
          <p:cNvPicPr>
            <a:picLocks noChangeAspect="1"/>
          </p:cNvPicPr>
          <p:nvPr/>
        </p:nvPicPr>
        <p:blipFill>
          <a:blip r:embed="rId5"/>
          <a:stretch>
            <a:fillRect/>
          </a:stretch>
        </p:blipFill>
        <p:spPr>
          <a:xfrm>
            <a:off x="3886471" y="1310648"/>
            <a:ext cx="7846350" cy="4724460"/>
          </a:xfrm>
          <a:prstGeom prst="rect">
            <a:avLst/>
          </a:prstGeom>
        </p:spPr>
      </p:pic>
    </p:spTree>
    <p:extLst>
      <p:ext uri="{BB962C8B-B14F-4D97-AF65-F5344CB8AC3E}">
        <p14:creationId xmlns:p14="http://schemas.microsoft.com/office/powerpoint/2010/main" val="291429417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err="1">
                <a:solidFill>
                  <a:srgbClr val="7030A0"/>
                </a:solidFill>
                <a:latin typeface="仿宋" panose="02010609060101010101" pitchFamily="49" charset="-122"/>
                <a:ea typeface="仿宋" panose="02010609060101010101" pitchFamily="49" charset="-122"/>
                <a:cs typeface="+mn-ea"/>
                <a:sym typeface="+mn-lt"/>
              </a:rPr>
              <a:t>Dubbo</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 RPC</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中不同序列化</a:t>
            </a:r>
            <a:r>
              <a:rPr lang="zh-Hans" altLang="en-US" sz="2800" b="1" dirty="0">
                <a:solidFill>
                  <a:srgbClr val="7030A0"/>
                </a:solidFill>
                <a:latin typeface="仿宋" panose="02010609060101010101" pitchFamily="49" charset="-122"/>
                <a:ea typeface="仿宋" panose="02010609060101010101" pitchFamily="49" charset="-122"/>
                <a:cs typeface="+mn-ea"/>
                <a:sym typeface="+mn-lt"/>
              </a:rPr>
              <a:t>平均响应时间和</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TPS</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5" name="图片 4">
            <a:extLst>
              <a:ext uri="{FF2B5EF4-FFF2-40B4-BE49-F238E27FC236}">
                <a16:creationId xmlns:a16="http://schemas.microsoft.com/office/drawing/2014/main" id="{11C93420-2C92-7E46-885C-5BF25915B459}"/>
              </a:ext>
            </a:extLst>
          </p:cNvPr>
          <p:cNvPicPr>
            <a:picLocks noChangeAspect="1"/>
          </p:cNvPicPr>
          <p:nvPr/>
        </p:nvPicPr>
        <p:blipFill>
          <a:blip r:embed="rId4"/>
          <a:stretch>
            <a:fillRect/>
          </a:stretch>
        </p:blipFill>
        <p:spPr>
          <a:xfrm>
            <a:off x="775136" y="1426135"/>
            <a:ext cx="5651500" cy="3683000"/>
          </a:xfrm>
          <a:prstGeom prst="rect">
            <a:avLst/>
          </a:prstGeom>
        </p:spPr>
      </p:pic>
      <p:pic>
        <p:nvPicPr>
          <p:cNvPr id="6" name="图片 5">
            <a:extLst>
              <a:ext uri="{FF2B5EF4-FFF2-40B4-BE49-F238E27FC236}">
                <a16:creationId xmlns:a16="http://schemas.microsoft.com/office/drawing/2014/main" id="{4B55F332-FA3F-644C-8B92-523AC576339C}"/>
              </a:ext>
            </a:extLst>
          </p:cNvPr>
          <p:cNvPicPr>
            <a:picLocks noChangeAspect="1"/>
          </p:cNvPicPr>
          <p:nvPr/>
        </p:nvPicPr>
        <p:blipFill>
          <a:blip r:embed="rId5"/>
          <a:stretch>
            <a:fillRect/>
          </a:stretch>
        </p:blipFill>
        <p:spPr>
          <a:xfrm>
            <a:off x="4919382" y="1975970"/>
            <a:ext cx="5715000" cy="3632200"/>
          </a:xfrm>
          <a:prstGeom prst="rect">
            <a:avLst/>
          </a:prstGeom>
        </p:spPr>
      </p:pic>
    </p:spTree>
    <p:extLst>
      <p:ext uri="{BB962C8B-B14F-4D97-AF65-F5344CB8AC3E}">
        <p14:creationId xmlns:p14="http://schemas.microsoft.com/office/powerpoint/2010/main" val="1883434553"/>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zh-CN" altLang="en-US" sz="2800" b="1" dirty="0">
                <a:solidFill>
                  <a:srgbClr val="7030A0"/>
                </a:solidFill>
                <a:latin typeface="仿宋" panose="02010609060101010101" pitchFamily="49" charset="-122"/>
                <a:ea typeface="仿宋" panose="02010609060101010101" pitchFamily="49" charset="-122"/>
                <a:cs typeface="+mn-ea"/>
                <a:sym typeface="+mn-lt"/>
              </a:rPr>
              <a:t>推荐书籍</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pic>
        <p:nvPicPr>
          <p:cNvPr id="2" name="图片 1"/>
          <p:cNvPicPr>
            <a:picLocks noChangeAspect="1"/>
          </p:cNvPicPr>
          <p:nvPr/>
        </p:nvPicPr>
        <p:blipFill>
          <a:blip r:embed="rId3"/>
          <a:stretch>
            <a:fillRect/>
          </a:stretch>
        </p:blipFill>
        <p:spPr>
          <a:xfrm>
            <a:off x="2185416" y="1270226"/>
            <a:ext cx="3179025" cy="4020282"/>
          </a:xfrm>
          <a:prstGeom prst="rect">
            <a:avLst/>
          </a:prstGeom>
        </p:spPr>
      </p:pic>
      <p:pic>
        <p:nvPicPr>
          <p:cNvPr id="3" name="图片 2"/>
          <p:cNvPicPr>
            <a:picLocks noChangeAspect="1"/>
          </p:cNvPicPr>
          <p:nvPr/>
        </p:nvPicPr>
        <p:blipFill>
          <a:blip r:embed="rId4"/>
          <a:stretch>
            <a:fillRect/>
          </a:stretch>
        </p:blipFill>
        <p:spPr>
          <a:xfrm>
            <a:off x="5888736" y="1265436"/>
            <a:ext cx="3141417" cy="4025072"/>
          </a:xfrm>
          <a:prstGeom prst="rect">
            <a:avLst/>
          </a:prstGeom>
        </p:spPr>
      </p:pic>
    </p:spTree>
    <p:extLst>
      <p:ext uri="{BB962C8B-B14F-4D97-AF65-F5344CB8AC3E}">
        <p14:creationId xmlns:p14="http://schemas.microsoft.com/office/powerpoint/2010/main" val="74901379"/>
      </p:ext>
    </p:extLst>
  </p:cSld>
  <p:clrMapOvr>
    <a:masterClrMapping/>
  </p:clrMapOvr>
  <p:transition spd="slow">
    <p:wipe/>
  </p:transition>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9500" y="2286000"/>
            <a:ext cx="4953000" cy="2286000"/>
          </a:xfrm>
          <a:prstGeom prst="rect">
            <a:avLst/>
          </a:prstGeom>
        </p:spPr>
      </p:pic>
    </p:spTree>
    <p:extLst>
      <p:ext uri="{BB962C8B-B14F-4D97-AF65-F5344CB8AC3E}">
        <p14:creationId xmlns:p14="http://schemas.microsoft.com/office/powerpoint/2010/main" val="4251974051"/>
      </p:ext>
    </p:extLst>
  </p:cSld>
  <p:clrMapOvr>
    <a:masterClrMapping/>
  </p:clrMapOvr>
  <p:transition spd="slow">
    <p:wipe/>
  </p:transition>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Freeform 104"/>
          <p:cNvSpPr>
            <a:spLocks noChangeArrowheads="1"/>
          </p:cNvSpPr>
          <p:nvPr/>
        </p:nvSpPr>
        <p:spPr bwMode="auto">
          <a:xfrm>
            <a:off x="2573819" y="2250128"/>
            <a:ext cx="297899" cy="200435"/>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ffectLst/>
        </p:spPr>
        <p:txBody>
          <a:bodyPr wrap="none" anchor="ctr"/>
          <a:lstStyle/>
          <a:p>
            <a:pPr defTabSz="914083"/>
            <a:endParaRPr lang="en-US" dirty="0">
              <a:solidFill>
                <a:srgbClr val="737572"/>
              </a:solidFill>
              <a:cs typeface="+mn-ea"/>
              <a:sym typeface="+mn-lt"/>
            </a:endParaRPr>
          </a:p>
        </p:txBody>
      </p:sp>
      <p:sp>
        <p:nvSpPr>
          <p:cNvPr id="111" name="Freeform 139"/>
          <p:cNvSpPr>
            <a:spLocks noChangeArrowheads="1"/>
          </p:cNvSpPr>
          <p:nvPr/>
        </p:nvSpPr>
        <p:spPr bwMode="auto">
          <a:xfrm>
            <a:off x="9305973" y="2281086"/>
            <a:ext cx="319671" cy="291465"/>
          </a:xfrm>
          <a:custGeom>
            <a:avLst/>
            <a:gdLst>
              <a:gd name="T0" fmla="*/ 572 w 601"/>
              <a:gd name="T1" fmla="*/ 460 h 546"/>
              <a:gd name="T2" fmla="*/ 572 w 601"/>
              <a:gd name="T3" fmla="*/ 460 h 546"/>
              <a:gd name="T4" fmla="*/ 438 w 601"/>
              <a:gd name="T5" fmla="*/ 460 h 546"/>
              <a:gd name="T6" fmla="*/ 438 w 601"/>
              <a:gd name="T7" fmla="*/ 460 h 546"/>
              <a:gd name="T8" fmla="*/ 226 w 601"/>
              <a:gd name="T9" fmla="*/ 460 h 546"/>
              <a:gd name="T10" fmla="*/ 226 w 601"/>
              <a:gd name="T11" fmla="*/ 460 h 546"/>
              <a:gd name="T12" fmla="*/ 197 w 601"/>
              <a:gd name="T13" fmla="*/ 460 h 546"/>
              <a:gd name="T14" fmla="*/ 197 w 601"/>
              <a:gd name="T15" fmla="*/ 460 h 546"/>
              <a:gd name="T16" fmla="*/ 190 w 601"/>
              <a:gd name="T17" fmla="*/ 460 h 546"/>
              <a:gd name="T18" fmla="*/ 113 w 601"/>
              <a:gd name="T19" fmla="*/ 538 h 546"/>
              <a:gd name="T20" fmla="*/ 91 w 601"/>
              <a:gd name="T21" fmla="*/ 545 h 546"/>
              <a:gd name="T22" fmla="*/ 91 w 601"/>
              <a:gd name="T23" fmla="*/ 545 h 546"/>
              <a:gd name="T24" fmla="*/ 91 w 601"/>
              <a:gd name="T25" fmla="*/ 545 h 546"/>
              <a:gd name="T26" fmla="*/ 91 w 601"/>
              <a:gd name="T27" fmla="*/ 545 h 546"/>
              <a:gd name="T28" fmla="*/ 70 w 601"/>
              <a:gd name="T29" fmla="*/ 538 h 546"/>
              <a:gd name="T30" fmla="*/ 70 w 601"/>
              <a:gd name="T31" fmla="*/ 538 h 546"/>
              <a:gd name="T32" fmla="*/ 70 w 601"/>
              <a:gd name="T33" fmla="*/ 531 h 546"/>
              <a:gd name="T34" fmla="*/ 70 w 601"/>
              <a:gd name="T35" fmla="*/ 531 h 546"/>
              <a:gd name="T36" fmla="*/ 63 w 601"/>
              <a:gd name="T37" fmla="*/ 531 h 546"/>
              <a:gd name="T38" fmla="*/ 63 w 601"/>
              <a:gd name="T39" fmla="*/ 523 h 546"/>
              <a:gd name="T40" fmla="*/ 63 w 601"/>
              <a:gd name="T41" fmla="*/ 523 h 546"/>
              <a:gd name="T42" fmla="*/ 63 w 601"/>
              <a:gd name="T43" fmla="*/ 516 h 546"/>
              <a:gd name="T44" fmla="*/ 63 w 601"/>
              <a:gd name="T45" fmla="*/ 516 h 546"/>
              <a:gd name="T46" fmla="*/ 63 w 601"/>
              <a:gd name="T47" fmla="*/ 460 h 546"/>
              <a:gd name="T48" fmla="*/ 56 w 601"/>
              <a:gd name="T49" fmla="*/ 460 h 546"/>
              <a:gd name="T50" fmla="*/ 56 w 601"/>
              <a:gd name="T51" fmla="*/ 460 h 546"/>
              <a:gd name="T52" fmla="*/ 28 w 601"/>
              <a:gd name="T53" fmla="*/ 460 h 546"/>
              <a:gd name="T54" fmla="*/ 0 w 601"/>
              <a:gd name="T55" fmla="*/ 432 h 546"/>
              <a:gd name="T56" fmla="*/ 0 w 601"/>
              <a:gd name="T57" fmla="*/ 29 h 546"/>
              <a:gd name="T58" fmla="*/ 28 w 601"/>
              <a:gd name="T59" fmla="*/ 0 h 546"/>
              <a:gd name="T60" fmla="*/ 572 w 601"/>
              <a:gd name="T61" fmla="*/ 0 h 546"/>
              <a:gd name="T62" fmla="*/ 600 w 601"/>
              <a:gd name="T63" fmla="*/ 29 h 546"/>
              <a:gd name="T64" fmla="*/ 600 w 601"/>
              <a:gd name="T65" fmla="*/ 432 h 546"/>
              <a:gd name="T66" fmla="*/ 572 w 601"/>
              <a:gd name="T67" fmla="*/ 460 h 546"/>
              <a:gd name="T68" fmla="*/ 155 w 601"/>
              <a:gd name="T69" fmla="*/ 177 h 546"/>
              <a:gd name="T70" fmla="*/ 155 w 601"/>
              <a:gd name="T71" fmla="*/ 177 h 546"/>
              <a:gd name="T72" fmla="*/ 98 w 601"/>
              <a:gd name="T73" fmla="*/ 234 h 546"/>
              <a:gd name="T74" fmla="*/ 155 w 601"/>
              <a:gd name="T75" fmla="*/ 290 h 546"/>
              <a:gd name="T76" fmla="*/ 211 w 601"/>
              <a:gd name="T77" fmla="*/ 234 h 546"/>
              <a:gd name="T78" fmla="*/ 155 w 601"/>
              <a:gd name="T79" fmla="*/ 177 h 546"/>
              <a:gd name="T80" fmla="*/ 296 w 601"/>
              <a:gd name="T81" fmla="*/ 177 h 546"/>
              <a:gd name="T82" fmla="*/ 296 w 601"/>
              <a:gd name="T83" fmla="*/ 177 h 546"/>
              <a:gd name="T84" fmla="*/ 240 w 601"/>
              <a:gd name="T85" fmla="*/ 234 h 546"/>
              <a:gd name="T86" fmla="*/ 296 w 601"/>
              <a:gd name="T87" fmla="*/ 290 h 546"/>
              <a:gd name="T88" fmla="*/ 353 w 601"/>
              <a:gd name="T89" fmla="*/ 234 h 546"/>
              <a:gd name="T90" fmla="*/ 296 w 601"/>
              <a:gd name="T91" fmla="*/ 177 h 546"/>
              <a:gd name="T92" fmla="*/ 438 w 601"/>
              <a:gd name="T93" fmla="*/ 177 h 546"/>
              <a:gd name="T94" fmla="*/ 438 w 601"/>
              <a:gd name="T95" fmla="*/ 177 h 546"/>
              <a:gd name="T96" fmla="*/ 381 w 601"/>
              <a:gd name="T97" fmla="*/ 234 h 546"/>
              <a:gd name="T98" fmla="*/ 438 w 601"/>
              <a:gd name="T99" fmla="*/ 290 h 546"/>
              <a:gd name="T100" fmla="*/ 494 w 601"/>
              <a:gd name="T101" fmla="*/ 234 h 546"/>
              <a:gd name="T102" fmla="*/ 438 w 601"/>
              <a:gd name="T103" fmla="*/ 17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1" h="546">
                <a:moveTo>
                  <a:pt x="572" y="460"/>
                </a:moveTo>
                <a:lnTo>
                  <a:pt x="572" y="460"/>
                </a:lnTo>
                <a:cubicBezTo>
                  <a:pt x="438" y="460"/>
                  <a:pt x="438" y="460"/>
                  <a:pt x="438" y="460"/>
                </a:cubicBezTo>
                <a:lnTo>
                  <a:pt x="438" y="460"/>
                </a:lnTo>
                <a:cubicBezTo>
                  <a:pt x="226" y="460"/>
                  <a:pt x="226" y="460"/>
                  <a:pt x="226" y="460"/>
                </a:cubicBezTo>
                <a:lnTo>
                  <a:pt x="226" y="460"/>
                </a:lnTo>
                <a:cubicBezTo>
                  <a:pt x="197" y="460"/>
                  <a:pt x="197" y="460"/>
                  <a:pt x="197" y="460"/>
                </a:cubicBezTo>
                <a:lnTo>
                  <a:pt x="197" y="460"/>
                </a:lnTo>
                <a:cubicBezTo>
                  <a:pt x="190" y="460"/>
                  <a:pt x="190" y="460"/>
                  <a:pt x="190" y="460"/>
                </a:cubicBezTo>
                <a:cubicBezTo>
                  <a:pt x="113" y="538"/>
                  <a:pt x="113" y="538"/>
                  <a:pt x="113" y="538"/>
                </a:cubicBezTo>
                <a:cubicBezTo>
                  <a:pt x="106" y="545"/>
                  <a:pt x="98" y="545"/>
                  <a:pt x="91" y="545"/>
                </a:cubicBezTo>
                <a:lnTo>
                  <a:pt x="91" y="545"/>
                </a:lnTo>
                <a:lnTo>
                  <a:pt x="91" y="545"/>
                </a:lnTo>
                <a:lnTo>
                  <a:pt x="91" y="545"/>
                </a:lnTo>
                <a:cubicBezTo>
                  <a:pt x="84" y="545"/>
                  <a:pt x="77" y="545"/>
                  <a:pt x="70" y="538"/>
                </a:cubicBezTo>
                <a:lnTo>
                  <a:pt x="70" y="538"/>
                </a:lnTo>
                <a:lnTo>
                  <a:pt x="70" y="531"/>
                </a:lnTo>
                <a:lnTo>
                  <a:pt x="70" y="531"/>
                </a:lnTo>
                <a:cubicBezTo>
                  <a:pt x="63" y="531"/>
                  <a:pt x="63" y="531"/>
                  <a:pt x="63" y="531"/>
                </a:cubicBezTo>
                <a:cubicBezTo>
                  <a:pt x="63" y="523"/>
                  <a:pt x="63" y="523"/>
                  <a:pt x="63" y="523"/>
                </a:cubicBezTo>
                <a:lnTo>
                  <a:pt x="63" y="523"/>
                </a:lnTo>
                <a:lnTo>
                  <a:pt x="63" y="516"/>
                </a:lnTo>
                <a:lnTo>
                  <a:pt x="63" y="516"/>
                </a:lnTo>
                <a:cubicBezTo>
                  <a:pt x="63" y="460"/>
                  <a:pt x="63" y="460"/>
                  <a:pt x="63" y="460"/>
                </a:cubicBezTo>
                <a:cubicBezTo>
                  <a:pt x="56" y="460"/>
                  <a:pt x="56" y="460"/>
                  <a:pt x="56" y="460"/>
                </a:cubicBezTo>
                <a:lnTo>
                  <a:pt x="56" y="460"/>
                </a:lnTo>
                <a:cubicBezTo>
                  <a:pt x="28" y="460"/>
                  <a:pt x="28" y="460"/>
                  <a:pt x="28" y="460"/>
                </a:cubicBezTo>
                <a:cubicBezTo>
                  <a:pt x="7" y="460"/>
                  <a:pt x="0" y="446"/>
                  <a:pt x="0" y="432"/>
                </a:cubicBezTo>
                <a:cubicBezTo>
                  <a:pt x="0" y="29"/>
                  <a:pt x="0" y="29"/>
                  <a:pt x="0" y="29"/>
                </a:cubicBezTo>
                <a:cubicBezTo>
                  <a:pt x="0" y="8"/>
                  <a:pt x="7" y="0"/>
                  <a:pt x="28" y="0"/>
                </a:cubicBezTo>
                <a:cubicBezTo>
                  <a:pt x="572" y="0"/>
                  <a:pt x="572" y="0"/>
                  <a:pt x="572" y="0"/>
                </a:cubicBezTo>
                <a:cubicBezTo>
                  <a:pt x="586" y="0"/>
                  <a:pt x="600" y="8"/>
                  <a:pt x="600" y="29"/>
                </a:cubicBezTo>
                <a:cubicBezTo>
                  <a:pt x="600" y="432"/>
                  <a:pt x="600" y="432"/>
                  <a:pt x="600" y="432"/>
                </a:cubicBezTo>
                <a:cubicBezTo>
                  <a:pt x="600" y="446"/>
                  <a:pt x="586" y="460"/>
                  <a:pt x="572" y="460"/>
                </a:cubicBezTo>
                <a:close/>
                <a:moveTo>
                  <a:pt x="155" y="177"/>
                </a:moveTo>
                <a:lnTo>
                  <a:pt x="155" y="177"/>
                </a:lnTo>
                <a:cubicBezTo>
                  <a:pt x="127" y="177"/>
                  <a:pt x="98" y="205"/>
                  <a:pt x="98" y="234"/>
                </a:cubicBezTo>
                <a:cubicBezTo>
                  <a:pt x="98" y="262"/>
                  <a:pt x="127" y="290"/>
                  <a:pt x="155" y="290"/>
                </a:cubicBezTo>
                <a:cubicBezTo>
                  <a:pt x="190" y="290"/>
                  <a:pt x="211" y="262"/>
                  <a:pt x="211" y="234"/>
                </a:cubicBezTo>
                <a:cubicBezTo>
                  <a:pt x="211" y="205"/>
                  <a:pt x="190" y="177"/>
                  <a:pt x="155" y="177"/>
                </a:cubicBezTo>
                <a:close/>
                <a:moveTo>
                  <a:pt x="296" y="177"/>
                </a:moveTo>
                <a:lnTo>
                  <a:pt x="296" y="177"/>
                </a:lnTo>
                <a:cubicBezTo>
                  <a:pt x="268" y="177"/>
                  <a:pt x="240" y="205"/>
                  <a:pt x="240" y="234"/>
                </a:cubicBezTo>
                <a:cubicBezTo>
                  <a:pt x="240" y="262"/>
                  <a:pt x="268" y="290"/>
                  <a:pt x="296" y="290"/>
                </a:cubicBezTo>
                <a:cubicBezTo>
                  <a:pt x="332" y="290"/>
                  <a:pt x="353" y="262"/>
                  <a:pt x="353" y="234"/>
                </a:cubicBezTo>
                <a:cubicBezTo>
                  <a:pt x="353" y="205"/>
                  <a:pt x="332" y="177"/>
                  <a:pt x="296" y="177"/>
                </a:cubicBezTo>
                <a:close/>
                <a:moveTo>
                  <a:pt x="438" y="177"/>
                </a:moveTo>
                <a:lnTo>
                  <a:pt x="438" y="177"/>
                </a:lnTo>
                <a:cubicBezTo>
                  <a:pt x="409" y="177"/>
                  <a:pt x="381" y="205"/>
                  <a:pt x="381" y="234"/>
                </a:cubicBezTo>
                <a:cubicBezTo>
                  <a:pt x="381" y="262"/>
                  <a:pt x="409" y="290"/>
                  <a:pt x="438" y="290"/>
                </a:cubicBezTo>
                <a:cubicBezTo>
                  <a:pt x="473" y="290"/>
                  <a:pt x="494" y="262"/>
                  <a:pt x="494" y="234"/>
                </a:cubicBezTo>
                <a:cubicBezTo>
                  <a:pt x="494" y="205"/>
                  <a:pt x="473" y="177"/>
                  <a:pt x="438" y="177"/>
                </a:cubicBezTo>
                <a:close/>
              </a:path>
            </a:pathLst>
          </a:custGeom>
          <a:solidFill>
            <a:srgbClr val="FFFFFF"/>
          </a:solidFill>
          <a:ln>
            <a:noFill/>
          </a:ln>
          <a:effectLst/>
        </p:spPr>
        <p:txBody>
          <a:bodyPr wrap="none" anchor="ctr"/>
          <a:lstStyle/>
          <a:p>
            <a:pPr defTabSz="914083">
              <a:defRPr/>
            </a:pPr>
            <a:endParaRPr lang="en-US">
              <a:solidFill>
                <a:srgbClr val="737572"/>
              </a:solidFill>
              <a:cs typeface="+mn-ea"/>
              <a:sym typeface="+mn-lt"/>
            </a:endParaRPr>
          </a:p>
        </p:txBody>
      </p:sp>
      <p:sp>
        <p:nvSpPr>
          <p:cNvPr id="113" name="Freeform 98"/>
          <p:cNvSpPr>
            <a:spLocks noChangeArrowheads="1"/>
          </p:cNvSpPr>
          <p:nvPr/>
        </p:nvSpPr>
        <p:spPr bwMode="auto">
          <a:xfrm>
            <a:off x="9338080" y="4865671"/>
            <a:ext cx="276516" cy="338794"/>
          </a:xfrm>
          <a:custGeom>
            <a:avLst/>
            <a:gdLst>
              <a:gd name="T0" fmla="*/ 459 w 488"/>
              <a:gd name="T1" fmla="*/ 600 h 601"/>
              <a:gd name="T2" fmla="*/ 459 w 488"/>
              <a:gd name="T3" fmla="*/ 600 h 601"/>
              <a:gd name="T4" fmla="*/ 28 w 488"/>
              <a:gd name="T5" fmla="*/ 600 h 601"/>
              <a:gd name="T6" fmla="*/ 0 w 488"/>
              <a:gd name="T7" fmla="*/ 572 h 601"/>
              <a:gd name="T8" fmla="*/ 0 w 488"/>
              <a:gd name="T9" fmla="*/ 325 h 601"/>
              <a:gd name="T10" fmla="*/ 28 w 488"/>
              <a:gd name="T11" fmla="*/ 296 h 601"/>
              <a:gd name="T12" fmla="*/ 70 w 488"/>
              <a:gd name="T13" fmla="*/ 296 h 601"/>
              <a:gd name="T14" fmla="*/ 70 w 488"/>
              <a:gd name="T15" fmla="*/ 169 h 601"/>
              <a:gd name="T16" fmla="*/ 240 w 488"/>
              <a:gd name="T17" fmla="*/ 0 h 601"/>
              <a:gd name="T18" fmla="*/ 409 w 488"/>
              <a:gd name="T19" fmla="*/ 169 h 601"/>
              <a:gd name="T20" fmla="*/ 409 w 488"/>
              <a:gd name="T21" fmla="*/ 296 h 601"/>
              <a:gd name="T22" fmla="*/ 459 w 488"/>
              <a:gd name="T23" fmla="*/ 296 h 601"/>
              <a:gd name="T24" fmla="*/ 487 w 488"/>
              <a:gd name="T25" fmla="*/ 325 h 601"/>
              <a:gd name="T26" fmla="*/ 487 w 488"/>
              <a:gd name="T27" fmla="*/ 572 h 601"/>
              <a:gd name="T28" fmla="*/ 459 w 488"/>
              <a:gd name="T29" fmla="*/ 600 h 601"/>
              <a:gd name="T30" fmla="*/ 212 w 488"/>
              <a:gd name="T31" fmla="*/ 459 h 601"/>
              <a:gd name="T32" fmla="*/ 212 w 488"/>
              <a:gd name="T33" fmla="*/ 459 h 601"/>
              <a:gd name="T34" fmla="*/ 212 w 488"/>
              <a:gd name="T35" fmla="*/ 516 h 601"/>
              <a:gd name="T36" fmla="*/ 240 w 488"/>
              <a:gd name="T37" fmla="*/ 544 h 601"/>
              <a:gd name="T38" fmla="*/ 268 w 488"/>
              <a:gd name="T39" fmla="*/ 516 h 601"/>
              <a:gd name="T40" fmla="*/ 268 w 488"/>
              <a:gd name="T41" fmla="*/ 459 h 601"/>
              <a:gd name="T42" fmla="*/ 296 w 488"/>
              <a:gd name="T43" fmla="*/ 410 h 601"/>
              <a:gd name="T44" fmla="*/ 240 w 488"/>
              <a:gd name="T45" fmla="*/ 353 h 601"/>
              <a:gd name="T46" fmla="*/ 183 w 488"/>
              <a:gd name="T47" fmla="*/ 410 h 601"/>
              <a:gd name="T48" fmla="*/ 212 w 488"/>
              <a:gd name="T49" fmla="*/ 459 h 601"/>
              <a:gd name="T50" fmla="*/ 353 w 488"/>
              <a:gd name="T51" fmla="*/ 169 h 601"/>
              <a:gd name="T52" fmla="*/ 353 w 488"/>
              <a:gd name="T53" fmla="*/ 169 h 601"/>
              <a:gd name="T54" fmla="*/ 240 w 488"/>
              <a:gd name="T55" fmla="*/ 56 h 601"/>
              <a:gd name="T56" fmla="*/ 127 w 488"/>
              <a:gd name="T57" fmla="*/ 169 h 601"/>
              <a:gd name="T58" fmla="*/ 127 w 488"/>
              <a:gd name="T59" fmla="*/ 296 h 601"/>
              <a:gd name="T60" fmla="*/ 353 w 488"/>
              <a:gd name="T61" fmla="*/ 296 h 601"/>
              <a:gd name="T62" fmla="*/ 353 w 488"/>
              <a:gd name="T63" fmla="*/ 16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8" h="601">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12" y="459"/>
                </a:moveTo>
                <a:lnTo>
                  <a:pt x="212" y="459"/>
                </a:ln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ubicBezTo>
                  <a:pt x="212" y="353"/>
                  <a:pt x="183" y="381"/>
                  <a:pt x="183" y="410"/>
                </a:cubicBezTo>
                <a:cubicBezTo>
                  <a:pt x="183" y="431"/>
                  <a:pt x="198" y="452"/>
                  <a:pt x="212" y="459"/>
                </a:cubicBezTo>
                <a:close/>
                <a:moveTo>
                  <a:pt x="353" y="169"/>
                </a:moveTo>
                <a:lnTo>
                  <a:pt x="353" y="169"/>
                </a:lnTo>
                <a:cubicBezTo>
                  <a:pt x="353" y="106"/>
                  <a:pt x="304" y="56"/>
                  <a:pt x="240" y="56"/>
                </a:cubicBezTo>
                <a:cubicBezTo>
                  <a:pt x="176" y="56"/>
                  <a:pt x="127" y="106"/>
                  <a:pt x="127" y="169"/>
                </a:cubicBezTo>
                <a:cubicBezTo>
                  <a:pt x="127" y="296"/>
                  <a:pt x="127" y="296"/>
                  <a:pt x="127" y="296"/>
                </a:cubicBezTo>
                <a:cubicBezTo>
                  <a:pt x="353" y="296"/>
                  <a:pt x="353" y="296"/>
                  <a:pt x="353" y="296"/>
                </a:cubicBezTo>
                <a:lnTo>
                  <a:pt x="353" y="169"/>
                </a:lnTo>
                <a:close/>
              </a:path>
            </a:pathLst>
          </a:custGeom>
          <a:solidFill>
            <a:srgbClr val="FFFFFF"/>
          </a:solidFill>
          <a:ln>
            <a:noFill/>
          </a:ln>
          <a:effectLst/>
        </p:spPr>
        <p:txBody>
          <a:bodyPr wrap="none" anchor="ctr"/>
          <a:lstStyle/>
          <a:p>
            <a:pPr defTabSz="914083">
              <a:defRPr/>
            </a:pPr>
            <a:endParaRPr lang="en-US">
              <a:solidFill>
                <a:srgbClr val="737572"/>
              </a:solidFill>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2" name="图片 1"/>
          <p:cNvPicPr>
            <a:picLocks noChangeAspect="1"/>
          </p:cNvPicPr>
          <p:nvPr/>
        </p:nvPicPr>
        <p:blipFill>
          <a:blip r:embed="rId2"/>
          <a:stretch>
            <a:fillRect/>
          </a:stretch>
        </p:blipFill>
        <p:spPr>
          <a:xfrm>
            <a:off x="2600197" y="1107898"/>
            <a:ext cx="6705776" cy="4653348"/>
          </a:xfrm>
          <a:prstGeom prst="rect">
            <a:avLst/>
          </a:prstGeom>
        </p:spPr>
      </p:pic>
    </p:spTree>
    <p:extLst>
      <p:ext uri="{BB962C8B-B14F-4D97-AF65-F5344CB8AC3E}">
        <p14:creationId xmlns:p14="http://schemas.microsoft.com/office/powerpoint/2010/main" val="14722249"/>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Netty</a:t>
            </a:r>
            <a:r>
              <a:rPr lang="en-US" sz="2800" b="1" dirty="0">
                <a:solidFill>
                  <a:srgbClr val="7030A0"/>
                </a:solidFill>
                <a:latin typeface="仿宋" panose="02010609060101010101" pitchFamily="49" charset="-122"/>
                <a:ea typeface="仿宋" panose="02010609060101010101" pitchFamily="49" charset="-122"/>
                <a:cs typeface="+mn-ea"/>
                <a:sym typeface="+mn-lt"/>
              </a:rPr>
              <a:t> </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Downloads</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265176" y="6304152"/>
            <a:ext cx="11926824" cy="461665"/>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a:solidFill>
                  <a:srgbClr val="00B050"/>
                </a:solidFill>
                <a:latin typeface="仿宋" panose="02010609060101010101" pitchFamily="49" charset="-122"/>
                <a:ea typeface="仿宋" panose="02010609060101010101" pitchFamily="49" charset="-122"/>
                <a:cs typeface="+mn-ea"/>
                <a:sym typeface="+mn-lt"/>
              </a:rPr>
              <a:t>http://netty.io/downloads.html</a:t>
            </a:r>
          </a:p>
        </p:txBody>
      </p:sp>
      <p:pic>
        <p:nvPicPr>
          <p:cNvPr id="2" name="图片 1"/>
          <p:cNvPicPr>
            <a:picLocks noChangeAspect="1"/>
          </p:cNvPicPr>
          <p:nvPr/>
        </p:nvPicPr>
        <p:blipFill>
          <a:blip r:embed="rId3"/>
          <a:stretch>
            <a:fillRect/>
          </a:stretch>
        </p:blipFill>
        <p:spPr>
          <a:xfrm>
            <a:off x="2397252" y="1051972"/>
            <a:ext cx="7046403" cy="5252180"/>
          </a:xfrm>
          <a:prstGeom prst="rect">
            <a:avLst/>
          </a:prstGeom>
        </p:spPr>
      </p:pic>
    </p:spTree>
    <p:extLst>
      <p:ext uri="{BB962C8B-B14F-4D97-AF65-F5344CB8AC3E}">
        <p14:creationId xmlns:p14="http://schemas.microsoft.com/office/powerpoint/2010/main" val="2393648924"/>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Netty</a:t>
            </a:r>
            <a:r>
              <a:rPr lang="en-US" sz="2800" b="1" dirty="0">
                <a:solidFill>
                  <a:srgbClr val="7030A0"/>
                </a:solidFill>
                <a:latin typeface="仿宋" panose="02010609060101010101" pitchFamily="49" charset="-122"/>
                <a:ea typeface="仿宋" panose="02010609060101010101" pitchFamily="49" charset="-122"/>
                <a:cs typeface="+mn-ea"/>
                <a:sym typeface="+mn-lt"/>
              </a:rPr>
              <a:t> </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Related projects</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387568" y="6101818"/>
            <a:ext cx="11926824" cy="461665"/>
          </a:xfrm>
          <a:prstGeom prst="rect">
            <a:avLst/>
          </a:prstGeom>
          <a:noFill/>
        </p:spPr>
        <p:txBody>
          <a:bodyPr wrap="square" rtlCol="0">
            <a:spAutoFit/>
          </a:bodyPr>
          <a:lstStyle/>
          <a:p>
            <a:pPr marL="342900" indent="-342900">
              <a:buFont typeface="Wingdings" panose="05000000000000000000" pitchFamily="2" charset="2"/>
              <a:buChar char="Ø"/>
            </a:pPr>
            <a:r>
              <a:rPr lang="en-US" altLang="zh-CN" sz="2400" b="1" dirty="0">
                <a:solidFill>
                  <a:srgbClr val="00B050"/>
                </a:solidFill>
                <a:latin typeface="仿宋" panose="02010609060101010101" pitchFamily="49" charset="-122"/>
                <a:ea typeface="仿宋" panose="02010609060101010101" pitchFamily="49" charset="-122"/>
                <a:cs typeface="+mn-ea"/>
                <a:sym typeface="+mn-lt"/>
              </a:rPr>
              <a:t>http://netty.io/wiki/related-projects.html</a:t>
            </a:r>
          </a:p>
        </p:txBody>
      </p:sp>
      <p:pic>
        <p:nvPicPr>
          <p:cNvPr id="3" name="图片 2"/>
          <p:cNvPicPr>
            <a:picLocks noChangeAspect="1"/>
          </p:cNvPicPr>
          <p:nvPr/>
        </p:nvPicPr>
        <p:blipFill>
          <a:blip r:embed="rId3"/>
          <a:stretch>
            <a:fillRect/>
          </a:stretch>
        </p:blipFill>
        <p:spPr>
          <a:xfrm>
            <a:off x="387568" y="1399841"/>
            <a:ext cx="2216059" cy="912495"/>
          </a:xfrm>
          <a:prstGeom prst="rect">
            <a:avLst/>
          </a:prstGeom>
        </p:spPr>
      </p:pic>
      <p:pic>
        <p:nvPicPr>
          <p:cNvPr id="5" name="图片 4"/>
          <p:cNvPicPr>
            <a:picLocks noChangeAspect="1"/>
          </p:cNvPicPr>
          <p:nvPr/>
        </p:nvPicPr>
        <p:blipFill>
          <a:blip r:embed="rId4"/>
          <a:stretch>
            <a:fillRect/>
          </a:stretch>
        </p:blipFill>
        <p:spPr>
          <a:xfrm>
            <a:off x="3764089" y="1781984"/>
            <a:ext cx="3518619" cy="860298"/>
          </a:xfrm>
          <a:prstGeom prst="rect">
            <a:avLst/>
          </a:prstGeom>
        </p:spPr>
      </p:pic>
      <p:pic>
        <p:nvPicPr>
          <p:cNvPr id="7" name="图片 6"/>
          <p:cNvPicPr>
            <a:picLocks noChangeAspect="1"/>
          </p:cNvPicPr>
          <p:nvPr/>
        </p:nvPicPr>
        <p:blipFill>
          <a:blip r:embed="rId5"/>
          <a:stretch>
            <a:fillRect/>
          </a:stretch>
        </p:blipFill>
        <p:spPr>
          <a:xfrm>
            <a:off x="8443170" y="1041673"/>
            <a:ext cx="2174538" cy="1015843"/>
          </a:xfrm>
          <a:prstGeom prst="rect">
            <a:avLst/>
          </a:prstGeom>
        </p:spPr>
      </p:pic>
      <p:pic>
        <p:nvPicPr>
          <p:cNvPr id="8" name="图片 7"/>
          <p:cNvPicPr>
            <a:picLocks noChangeAspect="1"/>
          </p:cNvPicPr>
          <p:nvPr/>
        </p:nvPicPr>
        <p:blipFill>
          <a:blip r:embed="rId6"/>
          <a:stretch>
            <a:fillRect/>
          </a:stretch>
        </p:blipFill>
        <p:spPr>
          <a:xfrm>
            <a:off x="538916" y="3812699"/>
            <a:ext cx="2231716" cy="1002482"/>
          </a:xfrm>
          <a:prstGeom prst="rect">
            <a:avLst/>
          </a:prstGeom>
        </p:spPr>
      </p:pic>
      <p:pic>
        <p:nvPicPr>
          <p:cNvPr id="9" name="图片 8"/>
          <p:cNvPicPr>
            <a:picLocks noChangeAspect="1"/>
          </p:cNvPicPr>
          <p:nvPr/>
        </p:nvPicPr>
        <p:blipFill>
          <a:blip r:embed="rId7"/>
          <a:stretch>
            <a:fillRect/>
          </a:stretch>
        </p:blipFill>
        <p:spPr>
          <a:xfrm>
            <a:off x="4661366" y="3528897"/>
            <a:ext cx="1857375" cy="1981200"/>
          </a:xfrm>
          <a:prstGeom prst="rect">
            <a:avLst/>
          </a:prstGeom>
        </p:spPr>
      </p:pic>
      <p:pic>
        <p:nvPicPr>
          <p:cNvPr id="12" name="图片 11"/>
          <p:cNvPicPr>
            <a:picLocks noChangeAspect="1"/>
          </p:cNvPicPr>
          <p:nvPr/>
        </p:nvPicPr>
        <p:blipFill>
          <a:blip r:embed="rId8"/>
          <a:stretch>
            <a:fillRect/>
          </a:stretch>
        </p:blipFill>
        <p:spPr>
          <a:xfrm>
            <a:off x="8400287" y="3332529"/>
            <a:ext cx="2019685" cy="960340"/>
          </a:xfrm>
          <a:prstGeom prst="rect">
            <a:avLst/>
          </a:prstGeom>
        </p:spPr>
      </p:pic>
    </p:spTree>
    <p:extLst>
      <p:ext uri="{BB962C8B-B14F-4D97-AF65-F5344CB8AC3E}">
        <p14:creationId xmlns:p14="http://schemas.microsoft.com/office/powerpoint/2010/main" val="2517215606"/>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Scalable IO in Java</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 y="449939"/>
            <a:ext cx="1638076" cy="628303"/>
          </a:xfrm>
          <a:prstGeom prst="rect">
            <a:avLst/>
          </a:prstGeom>
        </p:spPr>
      </p:pic>
      <p:sp>
        <p:nvSpPr>
          <p:cNvPr id="6" name="TextBox 50"/>
          <p:cNvSpPr txBox="1"/>
          <p:nvPr/>
        </p:nvSpPr>
        <p:spPr>
          <a:xfrm>
            <a:off x="775136" y="2045184"/>
            <a:ext cx="9502720" cy="3046988"/>
          </a:xfrm>
          <a:prstGeom prst="rect">
            <a:avLst/>
          </a:prstGeom>
          <a:noFill/>
        </p:spPr>
        <p:txBody>
          <a:bodyPr wrap="square" rtlCol="0">
            <a:spAutoFit/>
          </a:bodyPr>
          <a:lstStyle/>
          <a:p>
            <a:pPr marL="342900" indent="-342900">
              <a:buFont typeface="Wingdings" panose="05000000000000000000" pitchFamily="2" charset="2"/>
              <a:buChar char="Ø"/>
            </a:pPr>
            <a:r>
              <a:rPr lang="en-US" altLang="zh-CN" sz="48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Blocking </a:t>
            </a:r>
          </a:p>
          <a:p>
            <a:pPr marL="342900" indent="-342900">
              <a:buFont typeface="Wingdings" panose="05000000000000000000" pitchFamily="2" charset="2"/>
              <a:buChar char="Ø"/>
            </a:pPr>
            <a:r>
              <a:rPr lang="en-US" altLang="zh-CN" sz="4800" b="1" dirty="0" err="1">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Nonblocking</a:t>
            </a:r>
            <a:endParaRPr lang="en-US" altLang="zh-CN" sz="48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endParaRPr>
          </a:p>
          <a:p>
            <a:pPr marL="342900" indent="-342900">
              <a:buFont typeface="Wingdings" panose="05000000000000000000" pitchFamily="2" charset="2"/>
              <a:buChar char="Ø"/>
            </a:pPr>
            <a:r>
              <a:rPr lang="en-US" altLang="zh-CN" sz="48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Synchronous </a:t>
            </a:r>
          </a:p>
          <a:p>
            <a:pPr marL="342900" indent="-342900">
              <a:buFont typeface="Wingdings" panose="05000000000000000000" pitchFamily="2" charset="2"/>
              <a:buChar char="Ø"/>
            </a:pPr>
            <a:r>
              <a:rPr lang="en-US" altLang="zh-CN" sz="4800" b="1" dirty="0">
                <a:solidFill>
                  <a:srgbClr val="FF0000"/>
                </a:solidFill>
                <a:effectLst>
                  <a:outerShdw blurRad="38100" dist="38100" dir="2700000" algn="tl">
                    <a:srgbClr val="000000">
                      <a:alpha val="43137"/>
                    </a:srgbClr>
                  </a:outerShdw>
                </a:effectLst>
                <a:latin typeface="仿宋" panose="02010609060101010101" pitchFamily="49" charset="-122"/>
                <a:ea typeface="仿宋" panose="02010609060101010101" pitchFamily="49" charset="-122"/>
                <a:cs typeface="+mn-ea"/>
                <a:sym typeface="+mn-lt"/>
              </a:rPr>
              <a:t>Asynchronous</a:t>
            </a:r>
          </a:p>
        </p:txBody>
      </p:sp>
    </p:spTree>
    <p:extLst>
      <p:ext uri="{BB962C8B-B14F-4D97-AF65-F5344CB8AC3E}">
        <p14:creationId xmlns:p14="http://schemas.microsoft.com/office/powerpoint/2010/main" val="538781802"/>
      </p:ext>
    </p:extLst>
  </p:cSld>
  <p:clrMapOvr>
    <a:masterClrMapping/>
  </p:clrMapOvr>
  <p:transition spd="slow">
    <p:wipe/>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3749</TotalTime>
  <Words>15843</Words>
  <Application>Microsoft Macintosh PowerPoint</Application>
  <PresentationFormat>宽屏</PresentationFormat>
  <Paragraphs>854</Paragraphs>
  <Slides>68</Slides>
  <Notes>18</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68</vt:i4>
      </vt:variant>
    </vt:vector>
  </HeadingPairs>
  <TitlesOfParts>
    <vt:vector size="75" baseType="lpstr">
      <vt:lpstr>仿宋</vt:lpstr>
      <vt:lpstr>宋体</vt:lpstr>
      <vt:lpstr>Arial</vt:lpstr>
      <vt:lpstr>Calibri</vt:lpstr>
      <vt:lpstr>Calibri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Microsoft Office 用户</cp:lastModifiedBy>
  <cp:revision>742</cp:revision>
  <dcterms:created xsi:type="dcterms:W3CDTF">2018-01-27T02:13:00Z</dcterms:created>
  <dcterms:modified xsi:type="dcterms:W3CDTF">2018-06-14T07:48:25Z</dcterms:modified>
</cp:coreProperties>
</file>

<file path=docProps/thumbnail.jpeg>
</file>